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471" r:id="rId6"/>
    <p:sldId id="468" r:id="rId7"/>
    <p:sldId id="472" r:id="rId8"/>
    <p:sldId id="473" r:id="rId9"/>
    <p:sldId id="4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DF40FB-5D18-6654-C562-593973C06A56}" name="Kara Frank" initials="KF" userId="10398831387_tp_box_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enbauer, Lynn CTR (NHTSA)" initials="GLC(" lastIdx="4" clrIdx="0">
    <p:extLst>
      <p:ext uri="{19B8F6BF-5375-455C-9EA6-DF929625EA0E}">
        <p15:presenceInfo xmlns:p15="http://schemas.microsoft.com/office/powerpoint/2012/main" userId="S-1-5-21-982035342-1880134254-310265210-1040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5E5E"/>
    <a:srgbClr val="000000"/>
    <a:srgbClr val="004065"/>
    <a:srgbClr val="006292"/>
    <a:srgbClr val="008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F6E409-C0A5-4643-8F30-6A0C49374361}" v="1" dt="2026-01-12T19:21:57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6" autoAdjust="0"/>
    <p:restoredTop sz="83868" autoAdjust="0"/>
  </p:normalViewPr>
  <p:slideViewPr>
    <p:cSldViewPr snapToGrid="0">
      <p:cViewPr varScale="1">
        <p:scale>
          <a:sx n="89" d="100"/>
          <a:sy n="89" d="100"/>
        </p:scale>
        <p:origin x="1192" y="168"/>
      </p:cViewPr>
      <p:guideLst/>
    </p:cSldViewPr>
  </p:slideViewPr>
  <p:outlineViewPr>
    <p:cViewPr>
      <p:scale>
        <a:sx n="33" d="100"/>
        <a:sy n="33" d="100"/>
      </p:scale>
      <p:origin x="0" y="-131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73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juan.cano@dot.gov" TargetMode="External"/><Relationship Id="rId1" Type="http://schemas.openxmlformats.org/officeDocument/2006/relationships/hyperlink" Target="mailto:kil-jae.hong@dot.gov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juan.cano@dot.gov" TargetMode="External"/><Relationship Id="rId1" Type="http://schemas.openxmlformats.org/officeDocument/2006/relationships/hyperlink" Target="mailto:kil-jae.hong@dot.g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FED4C-650A-9D4A-B2B5-0EB104A1CA53}" type="doc">
      <dgm:prSet loTypeId="urn:microsoft.com/office/officeart/2005/8/layout/h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21AB710-503F-A04A-9A47-7741F30F879B}">
      <dgm:prSet/>
      <dgm:spPr/>
      <dgm:t>
        <a:bodyPr/>
        <a:lstStyle/>
        <a:p>
          <a:r>
            <a:rPr lang="en-US" b="1" baseline="0" dirty="0"/>
            <a:t>Kil-Jae Hong</a:t>
          </a:r>
          <a:endParaRPr lang="en-US" dirty="0"/>
        </a:p>
      </dgm:t>
    </dgm:pt>
    <dgm:pt modelId="{D84927AC-0B51-964B-B17C-DDE351885B58}" type="parTrans" cxnId="{55324D69-CF46-8B44-ACB6-CCA5EDCC0AFA}">
      <dgm:prSet/>
      <dgm:spPr/>
      <dgm:t>
        <a:bodyPr/>
        <a:lstStyle/>
        <a:p>
          <a:endParaRPr lang="en-US"/>
        </a:p>
      </dgm:t>
    </dgm:pt>
    <dgm:pt modelId="{C8CF33ED-B3A4-6041-9333-D9BF8B4398E3}" type="sibTrans" cxnId="{55324D69-CF46-8B44-ACB6-CCA5EDCC0AFA}">
      <dgm:prSet/>
      <dgm:spPr/>
      <dgm:t>
        <a:bodyPr/>
        <a:lstStyle/>
        <a:p>
          <a:endParaRPr lang="en-US"/>
        </a:p>
      </dgm:t>
    </dgm:pt>
    <dgm:pt modelId="{B32934C8-2C50-6D47-BD2C-3CB51304E14A}">
      <dgm:prSet/>
      <dgm:spPr/>
      <dgm:t>
        <a:bodyPr/>
        <a:lstStyle/>
        <a:p>
          <a:r>
            <a:rPr lang="en-US" i="1" baseline="0"/>
            <a:t>Director of Consumer Information</a:t>
          </a:r>
          <a:endParaRPr lang="en-US" dirty="0"/>
        </a:p>
      </dgm:t>
    </dgm:pt>
    <dgm:pt modelId="{BCB6B6BE-C65E-3148-A70D-50E5D1FE5277}" type="parTrans" cxnId="{E59CEDDE-FB37-5448-B3E7-6431E81F4229}">
      <dgm:prSet/>
      <dgm:spPr/>
      <dgm:t>
        <a:bodyPr/>
        <a:lstStyle/>
        <a:p>
          <a:endParaRPr lang="en-US"/>
        </a:p>
      </dgm:t>
    </dgm:pt>
    <dgm:pt modelId="{6290995F-14DE-8C44-901F-1A0AF5A597F2}" type="sibTrans" cxnId="{E59CEDDE-FB37-5448-B3E7-6431E81F4229}">
      <dgm:prSet/>
      <dgm:spPr/>
      <dgm:t>
        <a:bodyPr/>
        <a:lstStyle/>
        <a:p>
          <a:endParaRPr lang="en-US"/>
        </a:p>
      </dgm:t>
    </dgm:pt>
    <dgm:pt modelId="{CE66E796-2AEF-2748-AAF8-34D8276C4957}">
      <dgm:prSet/>
      <dgm:spPr/>
      <dgm:t>
        <a:bodyPr/>
        <a:lstStyle/>
        <a:p>
          <a:r>
            <a:rPr lang="en-US" baseline="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kil-jae.hong@dot.gov</a:t>
          </a:r>
          <a:endParaRPr lang="en-US" dirty="0"/>
        </a:p>
      </dgm:t>
    </dgm:pt>
    <dgm:pt modelId="{D969F675-B59B-974D-ADF8-F00E024DA118}" type="parTrans" cxnId="{6887DDDC-8FFA-224E-82AD-A30E2F7480CD}">
      <dgm:prSet/>
      <dgm:spPr/>
      <dgm:t>
        <a:bodyPr/>
        <a:lstStyle/>
        <a:p>
          <a:endParaRPr lang="en-US"/>
        </a:p>
      </dgm:t>
    </dgm:pt>
    <dgm:pt modelId="{16B10AB2-A897-154F-A1E4-34F11316A70A}" type="sibTrans" cxnId="{6887DDDC-8FFA-224E-82AD-A30E2F7480CD}">
      <dgm:prSet/>
      <dgm:spPr/>
      <dgm:t>
        <a:bodyPr/>
        <a:lstStyle/>
        <a:p>
          <a:endParaRPr lang="en-US"/>
        </a:p>
      </dgm:t>
    </dgm:pt>
    <dgm:pt modelId="{62F4C6BB-FA40-944F-AE24-86F51A357170}">
      <dgm:prSet/>
      <dgm:spPr/>
      <dgm:t>
        <a:bodyPr/>
        <a:lstStyle/>
        <a:p>
          <a:r>
            <a:rPr lang="en-US" b="1" baseline="0"/>
            <a:t>JP Cano</a:t>
          </a:r>
          <a:endParaRPr lang="en-US"/>
        </a:p>
      </dgm:t>
    </dgm:pt>
    <dgm:pt modelId="{593A51E5-700C-9C4F-BB49-75EF2814F803}" type="parTrans" cxnId="{41A5E1E0-E84D-6541-92AD-BEA085179431}">
      <dgm:prSet/>
      <dgm:spPr/>
      <dgm:t>
        <a:bodyPr/>
        <a:lstStyle/>
        <a:p>
          <a:endParaRPr lang="en-US"/>
        </a:p>
      </dgm:t>
    </dgm:pt>
    <dgm:pt modelId="{61E82FE7-75AC-E14F-9ADE-4B5B05C193C6}" type="sibTrans" cxnId="{41A5E1E0-E84D-6541-92AD-BEA085179431}">
      <dgm:prSet/>
      <dgm:spPr/>
      <dgm:t>
        <a:bodyPr/>
        <a:lstStyle/>
        <a:p>
          <a:endParaRPr lang="en-US"/>
        </a:p>
      </dgm:t>
    </dgm:pt>
    <dgm:pt modelId="{A33D5BB8-5BB4-8A4D-8C4E-C9B986D830AB}">
      <dgm:prSet/>
      <dgm:spPr/>
      <dgm:t>
        <a:bodyPr/>
        <a:lstStyle/>
        <a:p>
          <a:r>
            <a:rPr lang="en-US" i="1" baseline="0" dirty="0"/>
            <a:t>Marketing Specialist</a:t>
          </a:r>
          <a:endParaRPr lang="en-US" dirty="0"/>
        </a:p>
      </dgm:t>
    </dgm:pt>
    <dgm:pt modelId="{105B53EE-37D0-5B42-8C61-6956D6ABA083}" type="parTrans" cxnId="{12EA1E47-5B54-4B41-9338-A40E7CA0538B}">
      <dgm:prSet/>
      <dgm:spPr/>
      <dgm:t>
        <a:bodyPr/>
        <a:lstStyle/>
        <a:p>
          <a:endParaRPr lang="en-US"/>
        </a:p>
      </dgm:t>
    </dgm:pt>
    <dgm:pt modelId="{2057CE04-3257-0345-AE84-AB5AE9C7BE9A}" type="sibTrans" cxnId="{12EA1E47-5B54-4B41-9338-A40E7CA0538B}">
      <dgm:prSet/>
      <dgm:spPr/>
      <dgm:t>
        <a:bodyPr/>
        <a:lstStyle/>
        <a:p>
          <a:endParaRPr lang="en-US"/>
        </a:p>
      </dgm:t>
    </dgm:pt>
    <dgm:pt modelId="{1B56A692-2DEF-7F49-9F34-0F080E2D51CD}">
      <dgm:prSet/>
      <dgm:spPr/>
      <dgm:t>
        <a:bodyPr/>
        <a:lstStyle/>
        <a:p>
          <a:r>
            <a:rPr lang="en-US" baseline="0" dirty="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juan.cano@dot.gov</a:t>
          </a:r>
          <a:r>
            <a:rPr lang="en-US" baseline="0" dirty="0"/>
            <a:t> </a:t>
          </a:r>
          <a:endParaRPr lang="en-US" dirty="0"/>
        </a:p>
      </dgm:t>
    </dgm:pt>
    <dgm:pt modelId="{DB575422-D74E-AD4E-9DE8-4A1327269A22}" type="parTrans" cxnId="{74CDDF2D-F9AE-5641-A0A4-B0F436A5A76B}">
      <dgm:prSet/>
      <dgm:spPr/>
      <dgm:t>
        <a:bodyPr/>
        <a:lstStyle/>
        <a:p>
          <a:endParaRPr lang="en-US"/>
        </a:p>
      </dgm:t>
    </dgm:pt>
    <dgm:pt modelId="{9C3277FF-5CAA-514B-9C92-E5A25D7ADFED}" type="sibTrans" cxnId="{74CDDF2D-F9AE-5641-A0A4-B0F436A5A76B}">
      <dgm:prSet/>
      <dgm:spPr/>
      <dgm:t>
        <a:bodyPr/>
        <a:lstStyle/>
        <a:p>
          <a:endParaRPr lang="en-US"/>
        </a:p>
      </dgm:t>
    </dgm:pt>
    <dgm:pt modelId="{07A8CACD-48EC-7D4D-8B0B-09F037F63BB2}" type="pres">
      <dgm:prSet presAssocID="{285FED4C-650A-9D4A-B2B5-0EB104A1CA53}" presName="Name0" presStyleCnt="0">
        <dgm:presLayoutVars>
          <dgm:dir/>
          <dgm:animLvl val="lvl"/>
          <dgm:resizeHandles val="exact"/>
        </dgm:presLayoutVars>
      </dgm:prSet>
      <dgm:spPr/>
    </dgm:pt>
    <dgm:pt modelId="{B374C6F6-DD4E-2343-AE1B-979EE93CF672}" type="pres">
      <dgm:prSet presAssocID="{E21AB710-503F-A04A-9A47-7741F30F879B}" presName="composite" presStyleCnt="0"/>
      <dgm:spPr/>
    </dgm:pt>
    <dgm:pt modelId="{F5F21DA0-05E3-0A4D-892B-5940EC859E57}" type="pres">
      <dgm:prSet presAssocID="{E21AB710-503F-A04A-9A47-7741F30F879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377050A-9667-AF46-91E8-E3E74A6A9C48}" type="pres">
      <dgm:prSet presAssocID="{E21AB710-503F-A04A-9A47-7741F30F879B}" presName="desTx" presStyleLbl="alignAccFollowNode1" presStyleIdx="0" presStyleCnt="2">
        <dgm:presLayoutVars>
          <dgm:bulletEnabled val="1"/>
        </dgm:presLayoutVars>
      </dgm:prSet>
      <dgm:spPr/>
    </dgm:pt>
    <dgm:pt modelId="{78077471-4C8F-3147-948A-BF1890C641A2}" type="pres">
      <dgm:prSet presAssocID="{C8CF33ED-B3A4-6041-9333-D9BF8B4398E3}" presName="space" presStyleCnt="0"/>
      <dgm:spPr/>
    </dgm:pt>
    <dgm:pt modelId="{CF1D0721-9D0F-DB43-AB70-23736041E5EB}" type="pres">
      <dgm:prSet presAssocID="{62F4C6BB-FA40-944F-AE24-86F51A357170}" presName="composite" presStyleCnt="0"/>
      <dgm:spPr/>
    </dgm:pt>
    <dgm:pt modelId="{CBBBDBEB-A5AF-F543-A247-1BCBDB553017}" type="pres">
      <dgm:prSet presAssocID="{62F4C6BB-FA40-944F-AE24-86F51A35717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D106A41-2D9F-3544-BDB5-95EECA4E1E9D}" type="pres">
      <dgm:prSet presAssocID="{62F4C6BB-FA40-944F-AE24-86F51A35717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4CDDF2D-F9AE-5641-A0A4-B0F436A5A76B}" srcId="{62F4C6BB-FA40-944F-AE24-86F51A357170}" destId="{1B56A692-2DEF-7F49-9F34-0F080E2D51CD}" srcOrd="1" destOrd="0" parTransId="{DB575422-D74E-AD4E-9DE8-4A1327269A22}" sibTransId="{9C3277FF-5CAA-514B-9C92-E5A25D7ADFED}"/>
    <dgm:cxn modelId="{4E05AC41-6A96-1947-813C-570A3C6E79FF}" type="presOf" srcId="{285FED4C-650A-9D4A-B2B5-0EB104A1CA53}" destId="{07A8CACD-48EC-7D4D-8B0B-09F037F63BB2}" srcOrd="0" destOrd="0" presId="urn:microsoft.com/office/officeart/2005/8/layout/hList1"/>
    <dgm:cxn modelId="{12EA1E47-5B54-4B41-9338-A40E7CA0538B}" srcId="{62F4C6BB-FA40-944F-AE24-86F51A357170}" destId="{A33D5BB8-5BB4-8A4D-8C4E-C9B986D830AB}" srcOrd="0" destOrd="0" parTransId="{105B53EE-37D0-5B42-8C61-6956D6ABA083}" sibTransId="{2057CE04-3257-0345-AE84-AB5AE9C7BE9A}"/>
    <dgm:cxn modelId="{0466C352-B586-2B4F-A799-BEBEB69C1448}" type="presOf" srcId="{A33D5BB8-5BB4-8A4D-8C4E-C9B986D830AB}" destId="{1D106A41-2D9F-3544-BDB5-95EECA4E1E9D}" srcOrd="0" destOrd="0" presId="urn:microsoft.com/office/officeart/2005/8/layout/hList1"/>
    <dgm:cxn modelId="{55324D69-CF46-8B44-ACB6-CCA5EDCC0AFA}" srcId="{285FED4C-650A-9D4A-B2B5-0EB104A1CA53}" destId="{E21AB710-503F-A04A-9A47-7741F30F879B}" srcOrd="0" destOrd="0" parTransId="{D84927AC-0B51-964B-B17C-DDE351885B58}" sibTransId="{C8CF33ED-B3A4-6041-9333-D9BF8B4398E3}"/>
    <dgm:cxn modelId="{3DF70D74-17D3-4241-BA47-D6EA157C9129}" type="presOf" srcId="{E21AB710-503F-A04A-9A47-7741F30F879B}" destId="{F5F21DA0-05E3-0A4D-892B-5940EC859E57}" srcOrd="0" destOrd="0" presId="urn:microsoft.com/office/officeart/2005/8/layout/hList1"/>
    <dgm:cxn modelId="{B3F20893-C171-F34C-BEFC-53FC85DAB3DD}" type="presOf" srcId="{B32934C8-2C50-6D47-BD2C-3CB51304E14A}" destId="{6377050A-9667-AF46-91E8-E3E74A6A9C48}" srcOrd="0" destOrd="0" presId="urn:microsoft.com/office/officeart/2005/8/layout/hList1"/>
    <dgm:cxn modelId="{02CB40A6-CC35-4A47-99C4-0543A83F0B24}" type="presOf" srcId="{1B56A692-2DEF-7F49-9F34-0F080E2D51CD}" destId="{1D106A41-2D9F-3544-BDB5-95EECA4E1E9D}" srcOrd="0" destOrd="1" presId="urn:microsoft.com/office/officeart/2005/8/layout/hList1"/>
    <dgm:cxn modelId="{4772EDAE-F982-5243-A448-C40E246476F3}" type="presOf" srcId="{CE66E796-2AEF-2748-AAF8-34D8276C4957}" destId="{6377050A-9667-AF46-91E8-E3E74A6A9C48}" srcOrd="0" destOrd="1" presId="urn:microsoft.com/office/officeart/2005/8/layout/hList1"/>
    <dgm:cxn modelId="{06E9E7C8-0C2C-E442-B77B-F00D17D53FED}" type="presOf" srcId="{62F4C6BB-FA40-944F-AE24-86F51A357170}" destId="{CBBBDBEB-A5AF-F543-A247-1BCBDB553017}" srcOrd="0" destOrd="0" presId="urn:microsoft.com/office/officeart/2005/8/layout/hList1"/>
    <dgm:cxn modelId="{6887DDDC-8FFA-224E-82AD-A30E2F7480CD}" srcId="{E21AB710-503F-A04A-9A47-7741F30F879B}" destId="{CE66E796-2AEF-2748-AAF8-34D8276C4957}" srcOrd="1" destOrd="0" parTransId="{D969F675-B59B-974D-ADF8-F00E024DA118}" sibTransId="{16B10AB2-A897-154F-A1E4-34F11316A70A}"/>
    <dgm:cxn modelId="{E59CEDDE-FB37-5448-B3E7-6431E81F4229}" srcId="{E21AB710-503F-A04A-9A47-7741F30F879B}" destId="{B32934C8-2C50-6D47-BD2C-3CB51304E14A}" srcOrd="0" destOrd="0" parTransId="{BCB6B6BE-C65E-3148-A70D-50E5D1FE5277}" sibTransId="{6290995F-14DE-8C44-901F-1A0AF5A597F2}"/>
    <dgm:cxn modelId="{41A5E1E0-E84D-6541-92AD-BEA085179431}" srcId="{285FED4C-650A-9D4A-B2B5-0EB104A1CA53}" destId="{62F4C6BB-FA40-944F-AE24-86F51A357170}" srcOrd="1" destOrd="0" parTransId="{593A51E5-700C-9C4F-BB49-75EF2814F803}" sibTransId="{61E82FE7-75AC-E14F-9ADE-4B5B05C193C6}"/>
    <dgm:cxn modelId="{AF8CCA4C-D20B-9D4D-8995-9FB56D9C65D8}" type="presParOf" srcId="{07A8CACD-48EC-7D4D-8B0B-09F037F63BB2}" destId="{B374C6F6-DD4E-2343-AE1B-979EE93CF672}" srcOrd="0" destOrd="0" presId="urn:microsoft.com/office/officeart/2005/8/layout/hList1"/>
    <dgm:cxn modelId="{F301F6F9-DF64-9F4D-BB5D-83F3E20D5485}" type="presParOf" srcId="{B374C6F6-DD4E-2343-AE1B-979EE93CF672}" destId="{F5F21DA0-05E3-0A4D-892B-5940EC859E57}" srcOrd="0" destOrd="0" presId="urn:microsoft.com/office/officeart/2005/8/layout/hList1"/>
    <dgm:cxn modelId="{BA9B16BF-9453-F049-BD83-566A3E98C102}" type="presParOf" srcId="{B374C6F6-DD4E-2343-AE1B-979EE93CF672}" destId="{6377050A-9667-AF46-91E8-E3E74A6A9C48}" srcOrd="1" destOrd="0" presId="urn:microsoft.com/office/officeart/2005/8/layout/hList1"/>
    <dgm:cxn modelId="{E4CBFEBD-A219-4C42-9E8E-BF620CF02468}" type="presParOf" srcId="{07A8CACD-48EC-7D4D-8B0B-09F037F63BB2}" destId="{78077471-4C8F-3147-948A-BF1890C641A2}" srcOrd="1" destOrd="0" presId="urn:microsoft.com/office/officeart/2005/8/layout/hList1"/>
    <dgm:cxn modelId="{ED6465A1-4FBF-F248-90B4-7431D847A1A5}" type="presParOf" srcId="{07A8CACD-48EC-7D4D-8B0B-09F037F63BB2}" destId="{CF1D0721-9D0F-DB43-AB70-23736041E5EB}" srcOrd="2" destOrd="0" presId="urn:microsoft.com/office/officeart/2005/8/layout/hList1"/>
    <dgm:cxn modelId="{CBCCA5C2-C10C-AC47-8666-4AB0912F5429}" type="presParOf" srcId="{CF1D0721-9D0F-DB43-AB70-23736041E5EB}" destId="{CBBBDBEB-A5AF-F543-A247-1BCBDB553017}" srcOrd="0" destOrd="0" presId="urn:microsoft.com/office/officeart/2005/8/layout/hList1"/>
    <dgm:cxn modelId="{143E3C46-D64F-F249-A941-E820D9AD56D3}" type="presParOf" srcId="{CF1D0721-9D0F-DB43-AB70-23736041E5EB}" destId="{1D106A41-2D9F-3544-BDB5-95EECA4E1E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21DA0-05E3-0A4D-892B-5940EC859E57}">
      <dsp:nvSpPr>
        <dsp:cNvPr id="0" name=""/>
        <dsp:cNvSpPr/>
      </dsp:nvSpPr>
      <dsp:spPr>
        <a:xfrm>
          <a:off x="46" y="137642"/>
          <a:ext cx="4482541" cy="89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baseline="0" dirty="0"/>
            <a:t>Kil-Jae Hong</a:t>
          </a:r>
          <a:endParaRPr lang="en-US" sz="3100" kern="1200" dirty="0"/>
        </a:p>
      </dsp:txBody>
      <dsp:txXfrm>
        <a:off x="46" y="137642"/>
        <a:ext cx="4482541" cy="892800"/>
      </dsp:txXfrm>
    </dsp:sp>
    <dsp:sp modelId="{6377050A-9667-AF46-91E8-E3E74A6A9C48}">
      <dsp:nvSpPr>
        <dsp:cNvPr id="0" name=""/>
        <dsp:cNvSpPr/>
      </dsp:nvSpPr>
      <dsp:spPr>
        <a:xfrm>
          <a:off x="46" y="1030442"/>
          <a:ext cx="4482541" cy="174444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i="1" kern="1200" baseline="0"/>
            <a:t>Director of Consumer Information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baseline="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kil-jae.hong@dot.gov</a:t>
          </a:r>
          <a:endParaRPr lang="en-US" sz="3100" kern="1200" dirty="0"/>
        </a:p>
      </dsp:txBody>
      <dsp:txXfrm>
        <a:off x="46" y="1030442"/>
        <a:ext cx="4482541" cy="1744447"/>
      </dsp:txXfrm>
    </dsp:sp>
    <dsp:sp modelId="{CBBBDBEB-A5AF-F543-A247-1BCBDB553017}">
      <dsp:nvSpPr>
        <dsp:cNvPr id="0" name=""/>
        <dsp:cNvSpPr/>
      </dsp:nvSpPr>
      <dsp:spPr>
        <a:xfrm>
          <a:off x="5110144" y="137642"/>
          <a:ext cx="4482541" cy="89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baseline="0"/>
            <a:t>JP Cano</a:t>
          </a:r>
          <a:endParaRPr lang="en-US" sz="3100" kern="1200"/>
        </a:p>
      </dsp:txBody>
      <dsp:txXfrm>
        <a:off x="5110144" y="137642"/>
        <a:ext cx="4482541" cy="892800"/>
      </dsp:txXfrm>
    </dsp:sp>
    <dsp:sp modelId="{1D106A41-2D9F-3544-BDB5-95EECA4E1E9D}">
      <dsp:nvSpPr>
        <dsp:cNvPr id="0" name=""/>
        <dsp:cNvSpPr/>
      </dsp:nvSpPr>
      <dsp:spPr>
        <a:xfrm>
          <a:off x="5110144" y="1030442"/>
          <a:ext cx="4482541" cy="174444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i="1" kern="1200" baseline="0" dirty="0"/>
            <a:t>Marketing Specialist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baseline="0" dirty="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juan.cano@dot.gov</a:t>
          </a:r>
          <a:r>
            <a:rPr lang="en-US" sz="3100" kern="1200" baseline="0" dirty="0"/>
            <a:t> </a:t>
          </a:r>
          <a:endParaRPr lang="en-US" sz="3100" kern="1200" dirty="0"/>
        </a:p>
      </dsp:txBody>
      <dsp:txXfrm>
        <a:off x="5110144" y="1030442"/>
        <a:ext cx="4482541" cy="1744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2E9B2-3C51-4C50-8604-616FEB6CEFB6}" type="datetimeFigureOut">
              <a:rPr lang="en-US" smtClean="0"/>
              <a:t>2/3/26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6B3F9-E249-4D6F-A4E7-B7C9D6A52D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70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B7CBE-3EFF-4366-B0F6-488F42EB1E08}" type="datetimeFigureOut">
              <a:rPr lang="en-US" smtClean="0"/>
              <a:t>2/3/26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52921-D168-4CB8-84F8-AF48634120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7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 cover option. Please delete if cover page isn’t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52921-D168-4CB8-84F8-AF48634120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4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NHTSA’s 2023 Traffic Safety Facts (latest available data): https://</a:t>
            </a:r>
            <a:r>
              <a:rPr lang="en-US" dirty="0" err="1"/>
              <a:t>crashstats.nhtsa.dot.gov</a:t>
            </a:r>
            <a:r>
              <a:rPr lang="en-US" dirty="0"/>
              <a:t>/Api/Public/</a:t>
            </a:r>
            <a:r>
              <a:rPr lang="en-US" dirty="0" err="1"/>
              <a:t>ViewPublication</a:t>
            </a:r>
            <a:r>
              <a:rPr lang="en-US" dirty="0"/>
              <a:t>/813762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52921-D168-4CB8-84F8-AF48634120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97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52921-D168-4CB8-84F8-AF486341204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74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52921-D168-4CB8-84F8-AF486341204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6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rgbClr val="0083BF">
                  <a:alpha val="74445"/>
                </a:srgbClr>
              </a:gs>
              <a:gs pos="49964">
                <a:srgbClr val="006292">
                  <a:alpha val="74445"/>
                </a:srgbClr>
              </a:gs>
              <a:gs pos="100000">
                <a:srgbClr val="004065">
                  <a:alpha val="74445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3360247"/>
            <a:ext cx="10515600" cy="1200329"/>
          </a:xfrm>
        </p:spPr>
        <p:txBody>
          <a:bodyPr lIns="0" tIns="0" rIns="0" bIns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38200" y="4701302"/>
            <a:ext cx="10515600" cy="811768"/>
          </a:xfr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050" y="711658"/>
            <a:ext cx="8077900" cy="2597121"/>
          </a:xfrm>
          <a:prstGeom prst="rect">
            <a:avLst/>
          </a:prstGeom>
        </p:spPr>
      </p:pic>
      <p:sp>
        <p:nvSpPr>
          <p:cNvPr id="11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714107"/>
            <a:ext cx="10515600" cy="38100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xx.xx.2023</a:t>
            </a:r>
          </a:p>
        </p:txBody>
      </p:sp>
      <p:pic>
        <p:nvPicPr>
          <p:cNvPr id="12" name="Picture 11" descr="NHTSA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050" y="711658"/>
            <a:ext cx="8077900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48893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8082-F318-42B1-9B3A-17B8BA7347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133470"/>
            <a:ext cx="11201400" cy="914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3559358"/>
            <a:ext cx="11201400" cy="2841441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7200" y="3127778"/>
            <a:ext cx="36576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18760" y="338384"/>
            <a:ext cx="1554480" cy="1527030"/>
            <a:chOff x="347623" y="349839"/>
            <a:chExt cx="1487790" cy="1443392"/>
          </a:xfrm>
        </p:grpSpPr>
        <p:sp>
          <p:nvSpPr>
            <p:cNvPr id="11" name="Freeform 10"/>
            <p:cNvSpPr/>
            <p:nvPr/>
          </p:nvSpPr>
          <p:spPr>
            <a:xfrm>
              <a:off x="347623" y="349839"/>
              <a:ext cx="672575" cy="1443392"/>
            </a:xfrm>
            <a:custGeom>
              <a:avLst/>
              <a:gdLst>
                <a:gd name="connsiteX0" fmla="*/ 649904 w 672575"/>
                <a:gd name="connsiteY0" fmla="*/ 0 h 1443392"/>
                <a:gd name="connsiteX1" fmla="*/ 0 w 672575"/>
                <a:gd name="connsiteY1" fmla="*/ 340066 h 1443392"/>
                <a:gd name="connsiteX2" fmla="*/ 7557 w 672575"/>
                <a:gd name="connsiteY2" fmla="*/ 1118440 h 1443392"/>
                <a:gd name="connsiteX3" fmla="*/ 672575 w 672575"/>
                <a:gd name="connsiteY3" fmla="*/ 1443392 h 144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2575" h="1443392">
                  <a:moveTo>
                    <a:pt x="649904" y="0"/>
                  </a:moveTo>
                  <a:lnTo>
                    <a:pt x="0" y="340066"/>
                  </a:lnTo>
                  <a:lnTo>
                    <a:pt x="7557" y="1118440"/>
                  </a:lnTo>
                  <a:lnTo>
                    <a:pt x="672575" y="1443392"/>
                  </a:lnTo>
                </a:path>
              </a:pathLst>
            </a:custGeom>
            <a:noFill/>
            <a:ln w="25400"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/>
            <p:cNvSpPr/>
            <p:nvPr userDrawn="1"/>
          </p:nvSpPr>
          <p:spPr>
            <a:xfrm flipH="1" flipV="1">
              <a:off x="1162838" y="349839"/>
              <a:ext cx="672575" cy="1443392"/>
            </a:xfrm>
            <a:custGeom>
              <a:avLst/>
              <a:gdLst>
                <a:gd name="connsiteX0" fmla="*/ 649904 w 672575"/>
                <a:gd name="connsiteY0" fmla="*/ 0 h 1443392"/>
                <a:gd name="connsiteX1" fmla="*/ 0 w 672575"/>
                <a:gd name="connsiteY1" fmla="*/ 340066 h 1443392"/>
                <a:gd name="connsiteX2" fmla="*/ 7557 w 672575"/>
                <a:gd name="connsiteY2" fmla="*/ 1118440 h 1443392"/>
                <a:gd name="connsiteX3" fmla="*/ 672575 w 672575"/>
                <a:gd name="connsiteY3" fmla="*/ 1443392 h 144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2575" h="1443392">
                  <a:moveTo>
                    <a:pt x="649904" y="0"/>
                  </a:moveTo>
                  <a:lnTo>
                    <a:pt x="0" y="340066"/>
                  </a:lnTo>
                  <a:lnTo>
                    <a:pt x="7557" y="1118440"/>
                  </a:lnTo>
                  <a:lnTo>
                    <a:pt x="672575" y="1443392"/>
                  </a:lnTo>
                </a:path>
              </a:pathLst>
            </a:custGeom>
            <a:noFill/>
            <a:ln w="25400"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4147147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24000" y="2057400"/>
            <a:ext cx="9144000" cy="2743200"/>
            <a:chOff x="914400" y="2057400"/>
            <a:chExt cx="9144000" cy="2743200"/>
          </a:xfrm>
        </p:grpSpPr>
        <p:sp>
          <p:nvSpPr>
            <p:cNvPr id="4" name="Rectangle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14400" y="2057400"/>
              <a:ext cx="9142328" cy="274320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400000"/>
            </a:ln>
            <a:effectLst>
              <a:outerShdw blurRad="609600" dist="114358" dir="1670806" rotWithShape="0">
                <a:srgbClr val="000000">
                  <a:alpha val="26435"/>
                </a:srgbClr>
              </a:outerShdw>
            </a:effectLst>
          </p:spPr>
          <p:txBody>
            <a:bodyPr lIns="0" tIns="0" rIns="0" bIns="0" anchor="ctr"/>
            <a:lstStyle/>
            <a:p>
              <a:pPr defTabSz="82550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“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14400" y="3660818"/>
              <a:ext cx="1142791" cy="4612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defTabSz="825500">
                <a:defRPr sz="20000">
                  <a:solidFill>
                    <a:srgbClr val="D5D5D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“</a:t>
              </a:r>
            </a:p>
          </p:txBody>
        </p:sp>
        <p:sp>
          <p:nvSpPr>
            <p:cNvPr id="7" name="“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 userDrawn="1"/>
          </p:nvSpPr>
          <p:spPr>
            <a:xfrm rot="10800000">
              <a:off x="8915609" y="2456468"/>
              <a:ext cx="1142791" cy="4612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defTabSz="825500">
                <a:defRPr sz="20000">
                  <a:solidFill>
                    <a:srgbClr val="D5D5D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“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8082-F318-42B1-9B3A-17B8BA7347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01240" y="2611630"/>
            <a:ext cx="7589520" cy="973605"/>
          </a:xfrm>
          <a:noFill/>
        </p:spPr>
        <p:txBody>
          <a:bodyPr lIns="91440" tIns="0" rIns="91440" bIns="0" anchor="b" anchorCtr="0">
            <a:noAutofit/>
          </a:bodyPr>
          <a:lstStyle>
            <a:lvl1pPr marL="0" indent="0" algn="ctr">
              <a:buNone/>
              <a:defRPr sz="1400" i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2301240" y="3927315"/>
            <a:ext cx="7589520" cy="469586"/>
          </a:xfrm>
          <a:noFill/>
        </p:spPr>
        <p:txBody>
          <a:bodyPr wrap="none" lIns="0" tIns="0" rIns="0" bIns="0" anchor="b" anchorCtr="0">
            <a:noAutofit/>
          </a:bodyPr>
          <a:lstStyle>
            <a:lvl1pPr marL="0" indent="0" algn="ctr">
              <a:buNone/>
              <a:defRPr sz="1400" i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Person or Source</a:t>
            </a:r>
          </a:p>
        </p:txBody>
      </p:sp>
      <p:sp>
        <p:nvSpPr>
          <p:cNvPr id="10" name="Line"/>
          <p:cNvSpPr/>
          <p:nvPr/>
        </p:nvSpPr>
        <p:spPr>
          <a:xfrm>
            <a:off x="3810000" y="3794335"/>
            <a:ext cx="4572000" cy="1"/>
          </a:xfrm>
          <a:prstGeom prst="line">
            <a:avLst/>
          </a:prstGeom>
          <a:ln w="25400" cap="rnd">
            <a:solidFill>
              <a:schemeClr val="accent4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374063" y="1903902"/>
            <a:ext cx="9443874" cy="3053004"/>
            <a:chOff x="769229" y="1903902"/>
            <a:chExt cx="9443874" cy="3053004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9755903" y="1903902"/>
              <a:ext cx="457200" cy="457200"/>
              <a:chOff x="844351" y="1953911"/>
              <a:chExt cx="457200" cy="4572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844351" y="1980105"/>
                <a:ext cx="457200" cy="0"/>
              </a:xfrm>
              <a:prstGeom prst="line">
                <a:avLst/>
              </a:prstGeom>
              <a:ln w="539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630673" y="2182511"/>
                <a:ext cx="457200" cy="0"/>
              </a:xfrm>
              <a:prstGeom prst="line">
                <a:avLst/>
              </a:prstGeom>
              <a:ln w="539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 rot="16200000" flipV="1">
              <a:off x="9747457" y="4499706"/>
              <a:ext cx="457200" cy="457200"/>
              <a:chOff x="844351" y="1953911"/>
              <a:chExt cx="457200" cy="4572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844351" y="1980105"/>
                <a:ext cx="457200" cy="0"/>
              </a:xfrm>
              <a:prstGeom prst="line">
                <a:avLst/>
              </a:prstGeom>
              <a:ln w="539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630673" y="2182511"/>
                <a:ext cx="457200" cy="0"/>
              </a:xfrm>
              <a:prstGeom prst="line">
                <a:avLst/>
              </a:prstGeom>
              <a:ln w="539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777675" y="1903902"/>
              <a:ext cx="457200" cy="457200"/>
              <a:chOff x="844351" y="1953911"/>
              <a:chExt cx="457200" cy="4572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844351" y="1980105"/>
                <a:ext cx="457200" cy="0"/>
              </a:xfrm>
              <a:prstGeom prst="line">
                <a:avLst/>
              </a:prstGeom>
              <a:ln w="539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630673" y="2182511"/>
                <a:ext cx="457200" cy="0"/>
              </a:xfrm>
              <a:prstGeom prst="line">
                <a:avLst/>
              </a:prstGeom>
              <a:ln w="539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 flipV="1">
              <a:off x="769229" y="4499706"/>
              <a:ext cx="457200" cy="457200"/>
              <a:chOff x="844351" y="1953911"/>
              <a:chExt cx="457200" cy="4572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844351" y="1980105"/>
                <a:ext cx="457200" cy="0"/>
              </a:xfrm>
              <a:prstGeom prst="line">
                <a:avLst/>
              </a:prstGeom>
              <a:ln w="539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630673" y="2182511"/>
                <a:ext cx="457200" cy="0"/>
              </a:xfrm>
              <a:prstGeom prst="line">
                <a:avLst/>
              </a:prstGeom>
              <a:ln w="539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Line"/>
          <p:cNvSpPr/>
          <p:nvPr/>
        </p:nvSpPr>
        <p:spPr>
          <a:xfrm>
            <a:off x="3810000" y="3794335"/>
            <a:ext cx="4572000" cy="1"/>
          </a:xfrm>
          <a:prstGeom prst="line">
            <a:avLst/>
          </a:prstGeom>
          <a:ln w="25400" cap="rnd">
            <a:solidFill>
              <a:schemeClr val="accent4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47" name="Line"/>
          <p:cNvSpPr/>
          <p:nvPr userDrawn="1"/>
        </p:nvSpPr>
        <p:spPr>
          <a:xfrm>
            <a:off x="3810000" y="3794335"/>
            <a:ext cx="4572000" cy="1"/>
          </a:xfrm>
          <a:prstGeom prst="line">
            <a:avLst/>
          </a:prstGeom>
          <a:ln w="25400" cap="rnd">
            <a:solidFill>
              <a:schemeClr val="accent4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7985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_Slide_Rural Ro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1524000" y="2057400"/>
            <a:ext cx="9144000" cy="2743200"/>
            <a:chOff x="914400" y="2057400"/>
            <a:chExt cx="9144000" cy="2743200"/>
          </a:xfrm>
        </p:grpSpPr>
        <p:sp>
          <p:nvSpPr>
            <p:cNvPr id="4" name="Rectangle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14400" y="2057400"/>
              <a:ext cx="9142328" cy="274320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400000"/>
            </a:ln>
            <a:effectLst>
              <a:outerShdw blurRad="609600" dist="114358" dir="1670806" rotWithShape="0">
                <a:srgbClr val="000000">
                  <a:alpha val="26435"/>
                </a:srgbClr>
              </a:outerShdw>
            </a:effectLst>
          </p:spPr>
          <p:txBody>
            <a:bodyPr lIns="0" tIns="0" rIns="0" bIns="0" anchor="ctr"/>
            <a:lstStyle/>
            <a:p>
              <a:pPr defTabSz="82550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“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14400" y="3660818"/>
              <a:ext cx="1142791" cy="4612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 defTabSz="825500">
                <a:defRPr sz="20000">
                  <a:solidFill>
                    <a:srgbClr val="D5D5D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“</a:t>
              </a:r>
            </a:p>
          </p:txBody>
        </p:sp>
        <p:sp>
          <p:nvSpPr>
            <p:cNvPr id="7" name="“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 userDrawn="1"/>
          </p:nvSpPr>
          <p:spPr>
            <a:xfrm rot="10800000">
              <a:off x="8915609" y="2456468"/>
              <a:ext cx="1142791" cy="4612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 defTabSz="825500">
                <a:defRPr sz="20000">
                  <a:solidFill>
                    <a:srgbClr val="D5D5D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“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8082-F318-42B1-9B3A-17B8BA7347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01240" y="2611630"/>
            <a:ext cx="7589520" cy="973605"/>
          </a:xfrm>
          <a:noFill/>
        </p:spPr>
        <p:txBody>
          <a:bodyPr lIns="91440" tIns="0" rIns="91440" bIns="0" anchor="b" anchorCtr="0">
            <a:noAutofit/>
          </a:bodyPr>
          <a:lstStyle>
            <a:lvl1pPr marL="0" indent="0" algn="ctr">
              <a:buNone/>
              <a:defRPr sz="1400" i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2301240" y="3927315"/>
            <a:ext cx="7589520" cy="469586"/>
          </a:xfrm>
          <a:noFill/>
        </p:spPr>
        <p:txBody>
          <a:bodyPr wrap="none" lIns="0" tIns="0" rIns="0" bIns="0" anchor="b" anchorCtr="0">
            <a:noAutofit/>
          </a:bodyPr>
          <a:lstStyle>
            <a:lvl1pPr marL="0" indent="0" algn="ctr">
              <a:buNone/>
              <a:defRPr sz="1400" i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Person or Source</a:t>
            </a:r>
          </a:p>
        </p:txBody>
      </p:sp>
      <p:sp>
        <p:nvSpPr>
          <p:cNvPr id="10" name="Line"/>
          <p:cNvSpPr/>
          <p:nvPr/>
        </p:nvSpPr>
        <p:spPr>
          <a:xfrm>
            <a:off x="3810000" y="3794335"/>
            <a:ext cx="4572000" cy="1"/>
          </a:xfrm>
          <a:prstGeom prst="line">
            <a:avLst/>
          </a:prstGeom>
          <a:ln w="25400" cap="rnd">
            <a:solidFill>
              <a:schemeClr val="accent4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grpSp>
        <p:nvGrpSpPr>
          <p:cNvPr id="24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74063" y="1903902"/>
            <a:ext cx="9443874" cy="3053004"/>
            <a:chOff x="769229" y="1903902"/>
            <a:chExt cx="9443874" cy="3053004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9755903" y="1903902"/>
              <a:ext cx="457200" cy="457200"/>
              <a:chOff x="844351" y="1953911"/>
              <a:chExt cx="457200" cy="4572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844351" y="1980105"/>
                <a:ext cx="457200" cy="0"/>
              </a:xfrm>
              <a:prstGeom prst="line">
                <a:avLst/>
              </a:prstGeom>
              <a:ln w="539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630673" y="2182511"/>
                <a:ext cx="457200" cy="0"/>
              </a:xfrm>
              <a:prstGeom prst="line">
                <a:avLst/>
              </a:prstGeom>
              <a:ln w="539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 rot="16200000" flipV="1">
              <a:off x="9747457" y="4499706"/>
              <a:ext cx="457200" cy="457200"/>
              <a:chOff x="844351" y="1953911"/>
              <a:chExt cx="457200" cy="4572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844351" y="1980105"/>
                <a:ext cx="457200" cy="0"/>
              </a:xfrm>
              <a:prstGeom prst="line">
                <a:avLst/>
              </a:prstGeom>
              <a:ln w="539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630673" y="2182511"/>
                <a:ext cx="457200" cy="0"/>
              </a:xfrm>
              <a:prstGeom prst="line">
                <a:avLst/>
              </a:prstGeom>
              <a:ln w="539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777675" y="1903902"/>
              <a:ext cx="457200" cy="457200"/>
              <a:chOff x="844351" y="1953911"/>
              <a:chExt cx="457200" cy="4572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844351" y="1980105"/>
                <a:ext cx="457200" cy="0"/>
              </a:xfrm>
              <a:prstGeom prst="line">
                <a:avLst/>
              </a:prstGeom>
              <a:ln w="539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630673" y="2182511"/>
                <a:ext cx="457200" cy="0"/>
              </a:xfrm>
              <a:prstGeom prst="line">
                <a:avLst/>
              </a:prstGeom>
              <a:ln w="539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 flipV="1">
              <a:off x="769229" y="4499706"/>
              <a:ext cx="457200" cy="457200"/>
              <a:chOff x="844351" y="1953911"/>
              <a:chExt cx="457200" cy="4572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844351" y="1980105"/>
                <a:ext cx="457200" cy="0"/>
              </a:xfrm>
              <a:prstGeom prst="line">
                <a:avLst/>
              </a:prstGeom>
              <a:ln w="539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630673" y="2182511"/>
                <a:ext cx="457200" cy="0"/>
              </a:xfrm>
              <a:prstGeom prst="line">
                <a:avLst/>
              </a:prstGeom>
              <a:ln w="539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Line"/>
          <p:cNvSpPr/>
          <p:nvPr/>
        </p:nvSpPr>
        <p:spPr>
          <a:xfrm>
            <a:off x="3810000" y="3794335"/>
            <a:ext cx="4572000" cy="1"/>
          </a:xfrm>
          <a:prstGeom prst="line">
            <a:avLst/>
          </a:prstGeom>
          <a:ln w="25400" cap="rnd">
            <a:solidFill>
              <a:schemeClr val="accent4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47" name="Line"/>
          <p:cNvSpPr/>
          <p:nvPr userDrawn="1"/>
        </p:nvSpPr>
        <p:spPr>
          <a:xfrm>
            <a:off x="3810000" y="3794335"/>
            <a:ext cx="4572000" cy="1"/>
          </a:xfrm>
          <a:prstGeom prst="line">
            <a:avLst/>
          </a:prstGeom>
          <a:ln w="25400" cap="rnd">
            <a:solidFill>
              <a:schemeClr val="accent4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6089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8082-F318-42B1-9B3A-17B8BA7347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65520" y="701482"/>
            <a:ext cx="5486400" cy="131371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5486400" cy="6858000"/>
          </a:xfrm>
        </p:spPr>
        <p:txBody>
          <a:bodyPr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{image or chart}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065520" y="2377441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65520" y="2133158"/>
            <a:ext cx="5486400" cy="0"/>
          </a:xfrm>
          <a:prstGeom prst="line">
            <a:avLst/>
          </a:prstGeom>
          <a:ln w="38100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7324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25719" y="378032"/>
            <a:ext cx="1186817" cy="1165860"/>
            <a:chOff x="9425719" y="378032"/>
            <a:chExt cx="1186817" cy="1165860"/>
          </a:xfrm>
        </p:grpSpPr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B52B2D5D-4A42-4809-BC45-D232512C0349}"/>
                </a:ext>
              </a:extLst>
            </p:cNvPr>
            <p:cNvSpPr/>
            <p:nvPr/>
          </p:nvSpPr>
          <p:spPr>
            <a:xfrm>
              <a:off x="9425719" y="378032"/>
              <a:ext cx="536516" cy="1165860"/>
            </a:xfrm>
            <a:custGeom>
              <a:avLst/>
              <a:gdLst>
                <a:gd name="connsiteX0" fmla="*/ 649904 w 672575"/>
                <a:gd name="connsiteY0" fmla="*/ 0 h 1443392"/>
                <a:gd name="connsiteX1" fmla="*/ 0 w 672575"/>
                <a:gd name="connsiteY1" fmla="*/ 340066 h 1443392"/>
                <a:gd name="connsiteX2" fmla="*/ 7557 w 672575"/>
                <a:gd name="connsiteY2" fmla="*/ 1118440 h 1443392"/>
                <a:gd name="connsiteX3" fmla="*/ 672575 w 672575"/>
                <a:gd name="connsiteY3" fmla="*/ 1443392 h 144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2575" h="1443392">
                  <a:moveTo>
                    <a:pt x="649904" y="0"/>
                  </a:moveTo>
                  <a:lnTo>
                    <a:pt x="0" y="340066"/>
                  </a:lnTo>
                  <a:lnTo>
                    <a:pt x="7557" y="1118440"/>
                  </a:lnTo>
                  <a:lnTo>
                    <a:pt x="672575" y="1443392"/>
                  </a:lnTo>
                </a:path>
              </a:pathLst>
            </a:custGeom>
            <a:noFill/>
            <a:ln w="25400"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8BA30324-177B-4730-98C6-B258421E639A}"/>
                </a:ext>
              </a:extLst>
            </p:cNvPr>
            <p:cNvSpPr/>
            <p:nvPr/>
          </p:nvSpPr>
          <p:spPr>
            <a:xfrm flipH="1" flipV="1">
              <a:off x="10076020" y="378032"/>
              <a:ext cx="536516" cy="1165860"/>
            </a:xfrm>
            <a:custGeom>
              <a:avLst/>
              <a:gdLst>
                <a:gd name="connsiteX0" fmla="*/ 649904 w 672575"/>
                <a:gd name="connsiteY0" fmla="*/ 0 h 1443392"/>
                <a:gd name="connsiteX1" fmla="*/ 0 w 672575"/>
                <a:gd name="connsiteY1" fmla="*/ 340066 h 1443392"/>
                <a:gd name="connsiteX2" fmla="*/ 7557 w 672575"/>
                <a:gd name="connsiteY2" fmla="*/ 1118440 h 1443392"/>
                <a:gd name="connsiteX3" fmla="*/ 672575 w 672575"/>
                <a:gd name="connsiteY3" fmla="*/ 1443392 h 144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2575" h="1443392">
                  <a:moveTo>
                    <a:pt x="649904" y="0"/>
                  </a:moveTo>
                  <a:lnTo>
                    <a:pt x="0" y="340066"/>
                  </a:lnTo>
                  <a:lnTo>
                    <a:pt x="7557" y="1118440"/>
                  </a:lnTo>
                  <a:lnTo>
                    <a:pt x="672575" y="1443392"/>
                  </a:lnTo>
                </a:path>
              </a:pathLst>
            </a:custGeom>
            <a:noFill/>
            <a:ln w="25400"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02592" y="378032"/>
            <a:ext cx="1186817" cy="1165860"/>
            <a:chOff x="5502592" y="378032"/>
            <a:chExt cx="1186817" cy="1165860"/>
          </a:xfrm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458A0AD2-9BFC-4045-967E-2CBCEB3BC528}"/>
                </a:ext>
              </a:extLst>
            </p:cNvPr>
            <p:cNvSpPr/>
            <p:nvPr userDrawn="1"/>
          </p:nvSpPr>
          <p:spPr>
            <a:xfrm>
              <a:off x="5502592" y="378032"/>
              <a:ext cx="536516" cy="1165860"/>
            </a:xfrm>
            <a:custGeom>
              <a:avLst/>
              <a:gdLst>
                <a:gd name="connsiteX0" fmla="*/ 649904 w 672575"/>
                <a:gd name="connsiteY0" fmla="*/ 0 h 1443392"/>
                <a:gd name="connsiteX1" fmla="*/ 0 w 672575"/>
                <a:gd name="connsiteY1" fmla="*/ 340066 h 1443392"/>
                <a:gd name="connsiteX2" fmla="*/ 7557 w 672575"/>
                <a:gd name="connsiteY2" fmla="*/ 1118440 h 1443392"/>
                <a:gd name="connsiteX3" fmla="*/ 672575 w 672575"/>
                <a:gd name="connsiteY3" fmla="*/ 1443392 h 144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2575" h="1443392">
                  <a:moveTo>
                    <a:pt x="649904" y="0"/>
                  </a:moveTo>
                  <a:lnTo>
                    <a:pt x="0" y="340066"/>
                  </a:lnTo>
                  <a:lnTo>
                    <a:pt x="7557" y="1118440"/>
                  </a:lnTo>
                  <a:lnTo>
                    <a:pt x="672575" y="1443392"/>
                  </a:lnTo>
                </a:path>
              </a:pathLst>
            </a:custGeom>
            <a:noFill/>
            <a:ln w="25400"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1776A1E4-51EE-482E-A828-0A289323D946}"/>
                </a:ext>
              </a:extLst>
            </p:cNvPr>
            <p:cNvSpPr/>
            <p:nvPr userDrawn="1"/>
          </p:nvSpPr>
          <p:spPr>
            <a:xfrm flipH="1" flipV="1">
              <a:off x="6152893" y="378032"/>
              <a:ext cx="536516" cy="1165860"/>
            </a:xfrm>
            <a:custGeom>
              <a:avLst/>
              <a:gdLst>
                <a:gd name="connsiteX0" fmla="*/ 649904 w 672575"/>
                <a:gd name="connsiteY0" fmla="*/ 0 h 1443392"/>
                <a:gd name="connsiteX1" fmla="*/ 0 w 672575"/>
                <a:gd name="connsiteY1" fmla="*/ 340066 h 1443392"/>
                <a:gd name="connsiteX2" fmla="*/ 7557 w 672575"/>
                <a:gd name="connsiteY2" fmla="*/ 1118440 h 1443392"/>
                <a:gd name="connsiteX3" fmla="*/ 672575 w 672575"/>
                <a:gd name="connsiteY3" fmla="*/ 1443392 h 144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2575" h="1443392">
                  <a:moveTo>
                    <a:pt x="649904" y="0"/>
                  </a:moveTo>
                  <a:lnTo>
                    <a:pt x="0" y="340066"/>
                  </a:lnTo>
                  <a:lnTo>
                    <a:pt x="7557" y="1118440"/>
                  </a:lnTo>
                  <a:lnTo>
                    <a:pt x="672575" y="1443392"/>
                  </a:lnTo>
                </a:path>
              </a:pathLst>
            </a:custGeom>
            <a:noFill/>
            <a:ln w="25400"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63992" y="378032"/>
            <a:ext cx="1186817" cy="1165860"/>
            <a:chOff x="1463992" y="378032"/>
            <a:chExt cx="1186817" cy="1165860"/>
          </a:xfrm>
        </p:grpSpPr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D32B749C-40FA-46FE-B154-5414F6FDB3AB}"/>
                </a:ext>
              </a:extLst>
            </p:cNvPr>
            <p:cNvSpPr/>
            <p:nvPr/>
          </p:nvSpPr>
          <p:spPr>
            <a:xfrm>
              <a:off x="1463992" y="378032"/>
              <a:ext cx="536516" cy="1165860"/>
            </a:xfrm>
            <a:custGeom>
              <a:avLst/>
              <a:gdLst>
                <a:gd name="connsiteX0" fmla="*/ 649904 w 672575"/>
                <a:gd name="connsiteY0" fmla="*/ 0 h 1443392"/>
                <a:gd name="connsiteX1" fmla="*/ 0 w 672575"/>
                <a:gd name="connsiteY1" fmla="*/ 340066 h 1443392"/>
                <a:gd name="connsiteX2" fmla="*/ 7557 w 672575"/>
                <a:gd name="connsiteY2" fmla="*/ 1118440 h 1443392"/>
                <a:gd name="connsiteX3" fmla="*/ 672575 w 672575"/>
                <a:gd name="connsiteY3" fmla="*/ 1443392 h 144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2575" h="1443392">
                  <a:moveTo>
                    <a:pt x="649904" y="0"/>
                  </a:moveTo>
                  <a:lnTo>
                    <a:pt x="0" y="340066"/>
                  </a:lnTo>
                  <a:lnTo>
                    <a:pt x="7557" y="1118440"/>
                  </a:lnTo>
                  <a:lnTo>
                    <a:pt x="672575" y="1443392"/>
                  </a:lnTo>
                </a:path>
              </a:pathLst>
            </a:custGeom>
            <a:noFill/>
            <a:ln w="25400"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B4DD4EF4-5DE0-459F-83C9-633D978F1D48}"/>
                </a:ext>
              </a:extLst>
            </p:cNvPr>
            <p:cNvSpPr/>
            <p:nvPr/>
          </p:nvSpPr>
          <p:spPr>
            <a:xfrm flipH="1" flipV="1">
              <a:off x="2114293" y="378032"/>
              <a:ext cx="536516" cy="1165860"/>
            </a:xfrm>
            <a:custGeom>
              <a:avLst/>
              <a:gdLst>
                <a:gd name="connsiteX0" fmla="*/ 649904 w 672575"/>
                <a:gd name="connsiteY0" fmla="*/ 0 h 1443392"/>
                <a:gd name="connsiteX1" fmla="*/ 0 w 672575"/>
                <a:gd name="connsiteY1" fmla="*/ 340066 h 1443392"/>
                <a:gd name="connsiteX2" fmla="*/ 7557 w 672575"/>
                <a:gd name="connsiteY2" fmla="*/ 1118440 h 1443392"/>
                <a:gd name="connsiteX3" fmla="*/ 672575 w 672575"/>
                <a:gd name="connsiteY3" fmla="*/ 1443392 h 144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2575" h="1443392">
                  <a:moveTo>
                    <a:pt x="649904" y="0"/>
                  </a:moveTo>
                  <a:lnTo>
                    <a:pt x="0" y="340066"/>
                  </a:lnTo>
                  <a:lnTo>
                    <a:pt x="7557" y="1118440"/>
                  </a:lnTo>
                  <a:lnTo>
                    <a:pt x="672575" y="1443392"/>
                  </a:lnTo>
                </a:path>
              </a:pathLst>
            </a:custGeom>
            <a:noFill/>
            <a:ln w="25400"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8082-F318-42B1-9B3A-17B8BA7347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12395"/>
            <a:ext cx="3200400" cy="82391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Header title</a:t>
            </a:r>
          </a:p>
        </p:txBody>
      </p:sp>
      <p:sp>
        <p:nvSpPr>
          <p:cNvPr id="12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737651" y="4149247"/>
            <a:ext cx="4673702" cy="0"/>
          </a:xfrm>
          <a:prstGeom prst="line">
            <a:avLst/>
          </a:prstGeom>
          <a:ln w="38100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A80531C-B156-45FB-98E0-D6F192CC0D8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495800" y="1812395"/>
            <a:ext cx="3200400" cy="82391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Header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3643005-2766-49C1-81C3-039D8229172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464647" y="1812395"/>
            <a:ext cx="3200400" cy="82391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Header title</a:t>
            </a: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2E20AFBE-2FAE-481D-A681-DDF8E43E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741375" y="4149248"/>
            <a:ext cx="4673701" cy="0"/>
          </a:xfrm>
          <a:prstGeom prst="line">
            <a:avLst/>
          </a:prstGeom>
          <a:ln w="38100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6A3ABCF-420E-4FBC-819D-C3D195FB58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5152" y="457200"/>
            <a:ext cx="967951" cy="998806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B22702E-EC25-4460-AACA-6BF604B9A7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12025" y="457200"/>
            <a:ext cx="967951" cy="998806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DC1ACD7-C6B5-4491-882B-4E2ACA0761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425" y="457200"/>
            <a:ext cx="967951" cy="998806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50327" y="2828495"/>
            <a:ext cx="3200400" cy="3657600"/>
          </a:xfrm>
        </p:spPr>
        <p:txBody>
          <a:bodyPr>
            <a:normAutofit/>
          </a:bodyPr>
          <a:lstStyle>
            <a:lvl1pPr marL="173038" indent="-166688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495800" y="2828495"/>
            <a:ext cx="3200400" cy="3657600"/>
          </a:xfrm>
        </p:spPr>
        <p:txBody>
          <a:bodyPr>
            <a:normAutofit/>
          </a:bodyPr>
          <a:lstStyle>
            <a:lvl1pPr marL="173038" indent="-166688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8464647" y="2828495"/>
            <a:ext cx="3200400" cy="3657600"/>
          </a:xfrm>
        </p:spPr>
        <p:txBody>
          <a:bodyPr>
            <a:normAutofit/>
          </a:bodyPr>
          <a:lstStyle>
            <a:lvl1pPr marL="173038" indent="-166688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162821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8082-F318-42B1-9B3A-17B8BA7347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11201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1359434"/>
            <a:ext cx="11201400" cy="1"/>
          </a:xfrm>
          <a:prstGeom prst="line">
            <a:avLst/>
          </a:prstGeom>
          <a:ln w="41275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325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Background">
    <p:bg>
      <p:bgPr>
        <a:gradFill>
          <a:gsLst>
            <a:gs pos="0">
              <a:srgbClr val="0083BF"/>
            </a:gs>
            <a:gs pos="49964">
              <a:srgbClr val="006292"/>
            </a:gs>
            <a:gs pos="100000">
              <a:srgbClr val="00406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551920" y="0"/>
            <a:ext cx="640080" cy="457200"/>
          </a:xfrm>
        </p:spPr>
        <p:txBody>
          <a:bodyPr/>
          <a:lstStyle/>
          <a:p>
            <a:fld id="{51958082-F318-42B1-9B3A-17B8BA7347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46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8082-F318-42B1-9B3A-17B8BA7347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84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8082-F318-42B1-9B3A-17B8BA7347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76799" y="987425"/>
            <a:ext cx="6858000" cy="53949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286000"/>
            <a:ext cx="4114800" cy="4073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199" y="2122170"/>
            <a:ext cx="4114800" cy="11430"/>
          </a:xfrm>
          <a:prstGeom prst="line">
            <a:avLst/>
          </a:prstGeom>
          <a:ln w="38100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5734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8082-F318-42B1-9B3A-17B8BA7347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286000"/>
            <a:ext cx="4114800" cy="4073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199" y="2122170"/>
            <a:ext cx="4114800" cy="11430"/>
          </a:xfrm>
          <a:prstGeom prst="line">
            <a:avLst/>
          </a:prstGeom>
          <a:ln w="38100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4876799" y="987425"/>
            <a:ext cx="6858000" cy="53909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1421141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_Ru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0">
                <a:srgbClr val="0083BF">
                  <a:alpha val="74445"/>
                </a:srgbClr>
              </a:gs>
              <a:gs pos="49964">
                <a:srgbClr val="006292">
                  <a:alpha val="74445"/>
                </a:srgbClr>
              </a:gs>
              <a:gs pos="100000">
                <a:srgbClr val="004065">
                  <a:alpha val="74445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3360247"/>
            <a:ext cx="10515600" cy="1200329"/>
          </a:xfrm>
        </p:spPr>
        <p:txBody>
          <a:bodyPr lIns="0" tIns="0" rIns="0" bIns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38200" y="4701302"/>
            <a:ext cx="10515600" cy="811768"/>
          </a:xfr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050" y="711658"/>
            <a:ext cx="8077900" cy="2597121"/>
          </a:xfrm>
          <a:prstGeom prst="rect">
            <a:avLst/>
          </a:prstGeom>
        </p:spPr>
      </p:pic>
      <p:sp>
        <p:nvSpPr>
          <p:cNvPr id="11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714107"/>
            <a:ext cx="10515600" cy="38100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xx.xx.2023</a:t>
            </a:r>
          </a:p>
        </p:txBody>
      </p:sp>
      <p:pic>
        <p:nvPicPr>
          <p:cNvPr id="12" name="Picture 11" descr="NHTSA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050" y="711658"/>
            <a:ext cx="8077900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81526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_Last Slide">
    <p:bg>
      <p:bgPr>
        <a:gradFill>
          <a:gsLst>
            <a:gs pos="0">
              <a:srgbClr val="0083BF"/>
            </a:gs>
            <a:gs pos="49964">
              <a:srgbClr val="006292"/>
            </a:gs>
            <a:gs pos="100000">
              <a:srgbClr val="00406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09738"/>
            <a:ext cx="11201400" cy="4569142"/>
          </a:xfrm>
        </p:spPr>
        <p:txBody>
          <a:bodyPr anchor="t" anchorCtr="0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[end slide] Contact information</a:t>
            </a:r>
          </a:p>
        </p:txBody>
      </p:sp>
      <p:sp>
        <p:nvSpPr>
          <p:cNvPr id="4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" y="1359434"/>
            <a:ext cx="11201400" cy="1"/>
          </a:xfrm>
          <a:prstGeom prst="line">
            <a:avLst/>
          </a:prstGeom>
          <a:ln w="38100" cap="rnd">
            <a:solidFill>
              <a:schemeClr val="bg1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3300"/>
            <a:ext cx="1828800" cy="34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9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ToC Slide">
    <p:bg>
      <p:bgPr>
        <a:blipFill dpi="0" rotWithShape="1">
          <a:blip r:embed="rId2">
            <a:lum/>
          </a:blip>
          <a:srcRect/>
          <a:stretch>
            <a:fillRect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"/>
          <p:cNvSpPr/>
          <p:nvPr/>
        </p:nvSpPr>
        <p:spPr>
          <a:xfrm>
            <a:off x="7323910" y="0"/>
            <a:ext cx="4868090" cy="6858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vert="horz" wrap="none" lIns="0" tIns="0" rIns="0" bIns="0" anchor="t" anchorCtr="0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8" name="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323909" cy="6858000"/>
          </a:xfrm>
          <a:prstGeom prst="rect">
            <a:avLst/>
          </a:prstGeom>
          <a:gradFill>
            <a:gsLst>
              <a:gs pos="0">
                <a:srgbClr val="0083BF">
                  <a:alpha val="74445"/>
                </a:srgbClr>
              </a:gs>
              <a:gs pos="49964">
                <a:srgbClr val="006292">
                  <a:alpha val="74445"/>
                </a:srgbClr>
              </a:gs>
              <a:gs pos="100000">
                <a:srgbClr val="004065">
                  <a:alpha val="74445"/>
                </a:srgbClr>
              </a:gs>
            </a:gsLst>
            <a:lin ang="5400000"/>
          </a:gradFill>
          <a:ln w="12700">
            <a:miter lim="400000"/>
          </a:ln>
        </p:spPr>
        <p:txBody>
          <a:bodyPr vert="horz" lIns="0" tIns="0" rIns="0" bIns="0" anchor="t" anchorCtr="0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cxnSp>
        <p:nvCxnSpPr>
          <p:cNvPr id="29" name="Straight Connector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323911" y="-12357"/>
            <a:ext cx="0" cy="6867144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552995" y="1371600"/>
            <a:ext cx="5943600" cy="1828800"/>
          </a:xfrm>
        </p:spPr>
        <p:txBody>
          <a:bodyPr anchor="b" anchorCtr="0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77541" y="856371"/>
            <a:ext cx="2743200" cy="77787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Section Name</a:t>
            </a:r>
          </a:p>
        </p:txBody>
      </p:sp>
      <p:sp>
        <p:nvSpPr>
          <p:cNvPr id="45" name="Text Placeholder 13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049589" y="736224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777541" y="1879244"/>
            <a:ext cx="2743200" cy="7778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Name</a:t>
            </a:r>
          </a:p>
        </p:txBody>
      </p:sp>
      <p:sp>
        <p:nvSpPr>
          <p:cNvPr id="47" name="Text Placeholder 13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049589" y="1759097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777541" y="2896782"/>
            <a:ext cx="2743200" cy="7778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Name</a:t>
            </a:r>
          </a:p>
        </p:txBody>
      </p:sp>
      <p:sp>
        <p:nvSpPr>
          <p:cNvPr id="49" name="Text Placeholder 13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7049589" y="2776635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777541" y="3919221"/>
            <a:ext cx="2743200" cy="7778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Name</a:t>
            </a:r>
          </a:p>
        </p:txBody>
      </p:sp>
      <p:sp>
        <p:nvSpPr>
          <p:cNvPr id="51" name="Text Placeholder 13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049589" y="3799074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777541" y="4941660"/>
            <a:ext cx="2743200" cy="7778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Name</a:t>
            </a:r>
          </a:p>
        </p:txBody>
      </p:sp>
      <p:sp>
        <p:nvSpPr>
          <p:cNvPr id="53" name="Text Placeholder 13"/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7049589" y="4821513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1958082-F318-42B1-9B3A-17B8BA7347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7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/ToC Slide_Rural Road">
    <p:bg>
      <p:bgPr>
        <a:blipFill dpi="0" rotWithShape="1">
          <a:blip r:embed="rId2">
            <a:lum/>
          </a:blip>
          <a:srcRect/>
          <a:stretch>
            <a:fillRect l="-17000" r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"/>
          <p:cNvSpPr/>
          <p:nvPr/>
        </p:nvSpPr>
        <p:spPr>
          <a:xfrm>
            <a:off x="7323910" y="0"/>
            <a:ext cx="4868090" cy="6858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vert="horz" wrap="none" lIns="0" tIns="0" rIns="0" bIns="0" anchor="t" anchorCtr="0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8" name="Rectangle"/>
          <p:cNvSpPr/>
          <p:nvPr/>
        </p:nvSpPr>
        <p:spPr>
          <a:xfrm>
            <a:off x="0" y="0"/>
            <a:ext cx="7323909" cy="6858000"/>
          </a:xfrm>
          <a:prstGeom prst="rect">
            <a:avLst/>
          </a:prstGeom>
          <a:gradFill>
            <a:gsLst>
              <a:gs pos="0">
                <a:srgbClr val="0083BF">
                  <a:alpha val="74445"/>
                </a:srgbClr>
              </a:gs>
              <a:gs pos="49964">
                <a:srgbClr val="006292">
                  <a:alpha val="74445"/>
                </a:srgbClr>
              </a:gs>
              <a:gs pos="100000">
                <a:srgbClr val="004065">
                  <a:alpha val="74445"/>
                </a:srgbClr>
              </a:gs>
            </a:gsLst>
            <a:lin ang="5400000"/>
          </a:gradFill>
          <a:ln w="12700">
            <a:miter lim="400000"/>
          </a:ln>
        </p:spPr>
        <p:txBody>
          <a:bodyPr vert="horz" lIns="0" tIns="0" rIns="0" bIns="0" anchor="t" anchorCtr="0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cxnSp>
        <p:nvCxnSpPr>
          <p:cNvPr id="29" name="Straight Connector 28"/>
          <p:cNvCxnSpPr>
            <a:cxnSpLocks/>
          </p:cNvCxnSpPr>
          <p:nvPr userDrawn="1"/>
        </p:nvCxnSpPr>
        <p:spPr>
          <a:xfrm>
            <a:off x="7323911" y="0"/>
            <a:ext cx="0" cy="685800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552995" y="1371600"/>
            <a:ext cx="5943600" cy="1828800"/>
          </a:xfrm>
        </p:spPr>
        <p:txBody>
          <a:bodyPr anchor="b" anchorCtr="0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77541" y="856371"/>
            <a:ext cx="2743200" cy="77787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Section Name</a:t>
            </a:r>
          </a:p>
        </p:txBody>
      </p:sp>
      <p:sp>
        <p:nvSpPr>
          <p:cNvPr id="45" name="Text Placeholder 13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049589" y="736224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777541" y="1879244"/>
            <a:ext cx="2743200" cy="7778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Name</a:t>
            </a:r>
          </a:p>
        </p:txBody>
      </p:sp>
      <p:sp>
        <p:nvSpPr>
          <p:cNvPr id="47" name="Text Placeholder 13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049589" y="1759097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777541" y="2896782"/>
            <a:ext cx="2743200" cy="7778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Name</a:t>
            </a:r>
          </a:p>
        </p:txBody>
      </p:sp>
      <p:sp>
        <p:nvSpPr>
          <p:cNvPr id="49" name="Text Placeholder 13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7049589" y="2776635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777541" y="3919221"/>
            <a:ext cx="2743200" cy="7778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Name</a:t>
            </a:r>
          </a:p>
        </p:txBody>
      </p:sp>
      <p:sp>
        <p:nvSpPr>
          <p:cNvPr id="51" name="Text Placeholder 13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049589" y="3799074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777541" y="4941660"/>
            <a:ext cx="2743200" cy="7778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Name</a:t>
            </a:r>
          </a:p>
        </p:txBody>
      </p:sp>
      <p:sp>
        <p:nvSpPr>
          <p:cNvPr id="53" name="Text Placeholder 13"/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7049589" y="4821513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1958082-F318-42B1-9B3A-17B8BA7347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2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0">
                <a:srgbClr val="0083BF">
                  <a:alpha val="74445"/>
                </a:srgbClr>
              </a:gs>
              <a:gs pos="49964">
                <a:srgbClr val="006292">
                  <a:alpha val="74445"/>
                </a:srgbClr>
              </a:gs>
              <a:gs pos="100000">
                <a:srgbClr val="004065">
                  <a:alpha val="74445"/>
                </a:srgbClr>
              </a:gs>
            </a:gsLst>
            <a:lin ang="5400000"/>
          </a:gradFill>
          <a:ln w="12700">
            <a:miter lim="400000"/>
          </a:ln>
        </p:spPr>
        <p:txBody>
          <a:bodyPr vert="horz" lIns="0" tIns="0" rIns="0" bIns="0" anchor="t" anchorCtr="0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8082-F318-42B1-9B3A-17B8BA7347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4572000" cy="22860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199" y="3200400"/>
            <a:ext cx="4572000" cy="18288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Brief description of section</a:t>
            </a:r>
          </a:p>
        </p:txBody>
      </p:sp>
    </p:spTree>
    <p:extLst>
      <p:ext uri="{BB962C8B-B14F-4D97-AF65-F5344CB8AC3E}">
        <p14:creationId xmlns:p14="http://schemas.microsoft.com/office/powerpoint/2010/main" val="182382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_Rural Ro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0">
                <a:srgbClr val="0083BF">
                  <a:alpha val="74445"/>
                </a:srgbClr>
              </a:gs>
              <a:gs pos="49964">
                <a:srgbClr val="006292">
                  <a:alpha val="74445"/>
                </a:srgbClr>
              </a:gs>
              <a:gs pos="100000">
                <a:srgbClr val="004065">
                  <a:alpha val="74445"/>
                </a:srgbClr>
              </a:gs>
            </a:gsLst>
            <a:lin ang="5400000"/>
          </a:gradFill>
          <a:ln w="12700">
            <a:miter lim="400000"/>
          </a:ln>
        </p:spPr>
        <p:txBody>
          <a:bodyPr vert="horz" lIns="0" tIns="0" rIns="0" bIns="0" anchor="t" anchorCtr="0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8082-F318-42B1-9B3A-17B8BA7347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4572000" cy="22860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199" y="3200400"/>
            <a:ext cx="4572000" cy="18288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Brief description of section</a:t>
            </a:r>
          </a:p>
        </p:txBody>
      </p:sp>
    </p:spTree>
    <p:extLst>
      <p:ext uri="{BB962C8B-B14F-4D97-AF65-F5344CB8AC3E}">
        <p14:creationId xmlns:p14="http://schemas.microsoft.com/office/powerpoint/2010/main" val="352847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gradFill>
          <a:gsLst>
            <a:gs pos="0">
              <a:srgbClr val="0083BF"/>
            </a:gs>
            <a:gs pos="49964">
              <a:srgbClr val="006292"/>
            </a:gs>
            <a:gs pos="100000">
              <a:srgbClr val="00406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8082-F318-42B1-9B3A-17B8BA7347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197" y="457200"/>
            <a:ext cx="11201400" cy="164397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199" y="2772383"/>
            <a:ext cx="11201400" cy="274320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Brief description of section</a:t>
            </a:r>
          </a:p>
        </p:txBody>
      </p:sp>
    </p:spTree>
    <p:extLst>
      <p:ext uri="{BB962C8B-B14F-4D97-AF65-F5344CB8AC3E}">
        <p14:creationId xmlns:p14="http://schemas.microsoft.com/office/powerpoint/2010/main" val="95087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8082-F318-42B1-9B3A-17B8BA7347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11201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11201400" cy="48463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" y="1359434"/>
            <a:ext cx="11201400" cy="1"/>
          </a:xfrm>
          <a:prstGeom prst="line">
            <a:avLst/>
          </a:prstGeom>
          <a:ln w="41275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592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8082-F318-42B1-9B3A-17B8BA7347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11201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263302"/>
            <a:ext cx="11201400" cy="4137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" y="1359434"/>
            <a:ext cx="11201400" cy="1"/>
          </a:xfrm>
          <a:prstGeom prst="line">
            <a:avLst/>
          </a:prstGeom>
          <a:ln w="38100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72223"/>
            <a:ext cx="11201400" cy="6354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Optional Subheading </a:t>
            </a:r>
          </a:p>
        </p:txBody>
      </p:sp>
    </p:spTree>
    <p:extLst>
      <p:ext uri="{BB962C8B-B14F-4D97-AF65-F5344CB8AC3E}">
        <p14:creationId xmlns:p14="http://schemas.microsoft.com/office/powerpoint/2010/main" val="167959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11201400" cy="9144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4480"/>
            <a:ext cx="112014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1920" y="0"/>
            <a:ext cx="640080" cy="45720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1958082-F318-42B1-9B3A-17B8BA7347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9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67" r:id="rId2"/>
    <p:sldLayoutId id="2147483750" r:id="rId3"/>
    <p:sldLayoutId id="2147483771" r:id="rId4"/>
    <p:sldLayoutId id="2147483751" r:id="rId5"/>
    <p:sldLayoutId id="2147483768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69" r:id="rId12"/>
    <p:sldLayoutId id="2147483757" r:id="rId13"/>
    <p:sldLayoutId id="2147483758" r:id="rId14"/>
    <p:sldLayoutId id="2147483762" r:id="rId15"/>
    <p:sldLayoutId id="2147483766" r:id="rId16"/>
    <p:sldLayoutId id="2147483763" r:id="rId17"/>
    <p:sldLayoutId id="2147483764" r:id="rId18"/>
    <p:sldLayoutId id="2147483765" r:id="rId19"/>
    <p:sldLayoutId id="2147483761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E5E5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E5E5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E5E5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E5E5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E5E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ashstats.nhtsa.dot.gov/Api/Public/ViewPublication/81376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fficsafetymarketing.gov/safety-topics/vehicle-safety/vehicle-safety-recalls#5981:~:text=Media%20Posts%20%7C%20Spanish-,Facts,-In%202024%2C%20ther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fficsafetymarketing.gov/safety-topics/vehicle-safety/vehicle-safety-recalls#5966" TargetMode="External"/><Relationship Id="rId2" Type="http://schemas.openxmlformats.org/officeDocument/2006/relationships/hyperlink" Target="https://www.nhtsa.gov/recalls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nhtsa.gov/sites/nhtsa.gov/files/2024-11/MVSDefectsandRecalls-Update_112124_v1a_tag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3650533"/>
            <a:ext cx="10515600" cy="1200329"/>
          </a:xfrm>
        </p:spPr>
        <p:txBody>
          <a:bodyPr>
            <a:normAutofit fontScale="90000"/>
          </a:bodyPr>
          <a:lstStyle/>
          <a:p>
            <a:r>
              <a:rPr lang="en-US" dirty="0"/>
              <a:t>Driving Safety Forward: </a:t>
            </a:r>
            <a:br>
              <a:rPr lang="en-US" dirty="0"/>
            </a:br>
            <a:r>
              <a:rPr lang="en-US" dirty="0"/>
              <a:t>Understanding Vehicle Recall Risks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ighlight>
                  <a:srgbClr val="FF00FF"/>
                </a:highlight>
              </a:rPr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67744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2E104-26EC-5852-AF5A-1466CB226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1E0F4E-E330-FF54-6689-3A49B3D875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8082-F318-42B1-9B3A-17B8BA73474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03486-BC0E-D4FC-44B6-7FB3B159E119}"/>
              </a:ext>
            </a:extLst>
          </p:cNvPr>
          <p:cNvSpPr txBox="1"/>
          <p:nvPr/>
        </p:nvSpPr>
        <p:spPr>
          <a:xfrm>
            <a:off x="1880991" y="2059394"/>
            <a:ext cx="843001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800" b="1" dirty="0">
                <a:solidFill>
                  <a:schemeClr val="accent2"/>
                </a:solidFill>
              </a:rPr>
              <a:t>Over 40,000 </a:t>
            </a:r>
            <a:r>
              <a:rPr lang="en-US" sz="3200" dirty="0">
                <a:solidFill>
                  <a:schemeClr val="bg1"/>
                </a:solidFill>
              </a:rPr>
              <a:t>people are killed on our Nation’s highways each year.</a:t>
            </a:r>
            <a:r>
              <a:rPr lang="en-US" sz="3200" baseline="30000" dirty="0">
                <a:solidFill>
                  <a:schemeClr val="bg1"/>
                </a:solidFill>
              </a:rPr>
              <a:t>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964552-AE37-E2E8-3CB6-C54231AB5B8F}"/>
              </a:ext>
            </a:extLst>
          </p:cNvPr>
          <p:cNvSpPr txBox="1"/>
          <p:nvPr/>
        </p:nvSpPr>
        <p:spPr>
          <a:xfrm>
            <a:off x="100208" y="6417732"/>
            <a:ext cx="2651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baseline="30000" dirty="0">
                <a:solidFill>
                  <a:schemeClr val="bg1"/>
                </a:solidFill>
              </a:rPr>
              <a:t>1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NHTSA’s 2023 Traffic Safety Facts</a:t>
            </a:r>
            <a:endParaRPr lang="en-US" sz="12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5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031D24-2C65-B934-0779-2C86BF35F5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8082-F318-42B1-9B3A-17B8BA73474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04F684-FD98-06B9-971E-8B14170D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Vehicle Recalls Matter?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77E09-95CC-ABFD-36C3-92D02185C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NHTSA issues vehicle safety standards and requires manufacturers to recall vehicles and equipment that have safety-related defects.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recall is issued when a manufacturer or NHTSA determines that a vehicle, equipment, car seat or tire creates an unreasonable safety risk or fails to meet minimum safety standards. 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Unfortunately, millions of vehicle recalls go unrepaired every year, putting drivers, passengers and others on the road at risk.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2025, there were</a:t>
            </a:r>
            <a:r>
              <a:rPr lang="en-US" baseline="30000" dirty="0"/>
              <a:t>1</a:t>
            </a:r>
            <a:r>
              <a:rPr lang="en-US" dirty="0"/>
              <a:t>:</a:t>
            </a:r>
          </a:p>
          <a:p>
            <a:pPr marL="914400" lvl="1" indent="-457200"/>
            <a:r>
              <a:rPr lang="en-US" dirty="0"/>
              <a:t>982 safety recalls affecting more than 30 million vehicles and other automotive equipment.</a:t>
            </a:r>
          </a:p>
          <a:p>
            <a:pPr marL="914400" lvl="1" indent="-457200"/>
            <a:r>
              <a:rPr lang="en-US" dirty="0"/>
              <a:t>More than 29 million vehicles recalled.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43383-E079-7093-F869-44CB48070B85}"/>
              </a:ext>
            </a:extLst>
          </p:cNvPr>
          <p:cNvSpPr txBox="1"/>
          <p:nvPr/>
        </p:nvSpPr>
        <p:spPr>
          <a:xfrm>
            <a:off x="253999" y="6400800"/>
            <a:ext cx="189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baseline="30000" dirty="0"/>
              <a:t>1</a:t>
            </a:r>
            <a:r>
              <a:rPr lang="en-US" sz="1200" i="1" dirty="0"/>
              <a:t> </a:t>
            </a:r>
            <a:r>
              <a:rPr lang="en-US" sz="1200" i="1" dirty="0">
                <a:hlinkClick r:id="rId3"/>
              </a:rPr>
              <a:t>Traffic Safety Marketing</a:t>
            </a:r>
            <a:endParaRPr lang="en-US" sz="1200" i="1" baseline="30000" dirty="0"/>
          </a:p>
        </p:txBody>
      </p:sp>
    </p:spTree>
    <p:extLst>
      <p:ext uri="{BB962C8B-B14F-4D97-AF65-F5344CB8AC3E}">
        <p14:creationId xmlns:p14="http://schemas.microsoft.com/office/powerpoint/2010/main" val="52134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A1970-1B3E-793C-81AD-B7AA6C387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5C4079-9978-4CF9-9575-B3E8CC15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Help?</a:t>
            </a:r>
          </a:p>
        </p:txBody>
      </p:sp>
      <p:grpSp>
        <p:nvGrpSpPr>
          <p:cNvPr id="24" name="Group 23" descr="Callout box - gray">
            <a:extLst>
              <a:ext uri="{FF2B5EF4-FFF2-40B4-BE49-F238E27FC236}">
                <a16:creationId xmlns:a16="http://schemas.microsoft.com/office/drawing/2014/main" id="{C1635855-9C18-F2F4-264B-A759464E2184}"/>
              </a:ext>
            </a:extLst>
          </p:cNvPr>
          <p:cNvGrpSpPr/>
          <p:nvPr/>
        </p:nvGrpSpPr>
        <p:grpSpPr>
          <a:xfrm>
            <a:off x="2047918" y="1755186"/>
            <a:ext cx="4290263" cy="2153602"/>
            <a:chOff x="2047918" y="1755186"/>
            <a:chExt cx="4290263" cy="2153602"/>
          </a:xfrm>
        </p:grpSpPr>
        <p:sp>
          <p:nvSpPr>
            <p:cNvPr id="10" name="Rectangle 9" descr="Callout box - gray">
              <a:extLst>
                <a:ext uri="{FF2B5EF4-FFF2-40B4-BE49-F238E27FC236}">
                  <a16:creationId xmlns:a16="http://schemas.microsoft.com/office/drawing/2014/main" id="{C1CC58AA-6CA9-5DDB-DC39-D4D9584A3146}"/>
                </a:ext>
              </a:extLst>
            </p:cNvPr>
            <p:cNvSpPr/>
            <p:nvPr/>
          </p:nvSpPr>
          <p:spPr>
            <a:xfrm>
              <a:off x="2047918" y="1765234"/>
              <a:ext cx="3934980" cy="21435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182880" tIns="182880" rIns="182880" bIns="182880" rtlCol="0" anchor="ctr" anchorCtr="0">
              <a:normAutofit fontScale="92500"/>
            </a:bodyPr>
            <a:lstStyle/>
            <a:p>
              <a:pPr algn="ctr"/>
              <a:r>
                <a:rPr lang="en-US" sz="2000" b="1" dirty="0">
                  <a:solidFill>
                    <a:srgbClr val="5E5E5E"/>
                  </a:solidFill>
                </a:rPr>
                <a:t>Provide Accurate Resources</a:t>
              </a:r>
            </a:p>
            <a:p>
              <a:pPr algn="ctr"/>
              <a:r>
                <a:rPr lang="en-US" sz="2000" dirty="0">
                  <a:solidFill>
                    <a:srgbClr val="5E5E5E"/>
                  </a:solidFill>
                </a:rPr>
                <a:t>Direct consumers to </a:t>
              </a:r>
              <a:r>
                <a:rPr lang="en-US" sz="2000" dirty="0" err="1">
                  <a:solidFill>
                    <a:srgbClr val="5E5E5E"/>
                  </a:solidFill>
                </a:rPr>
                <a:t>NHTSA.gov</a:t>
              </a:r>
              <a:r>
                <a:rPr lang="en-US" sz="2000" dirty="0">
                  <a:solidFill>
                    <a:srgbClr val="5E5E5E"/>
                  </a:solidFill>
                </a:rPr>
                <a:t>/recalls to utilize the VIN and license plate lookup tool and/or sign up for notifications via email or the </a:t>
              </a:r>
              <a:r>
                <a:rPr lang="en-US" sz="2000" dirty="0" err="1">
                  <a:solidFill>
                    <a:srgbClr val="5E5E5E"/>
                  </a:solidFill>
                </a:rPr>
                <a:t>SaferCar</a:t>
              </a:r>
              <a:r>
                <a:rPr lang="en-US" sz="2000" dirty="0">
                  <a:solidFill>
                    <a:srgbClr val="5E5E5E"/>
                  </a:solidFill>
                </a:rPr>
                <a:t> app.</a:t>
              </a:r>
            </a:p>
            <a:p>
              <a:pPr algn="ctr"/>
              <a:endParaRPr lang="en-US" sz="2000" dirty="0">
                <a:solidFill>
                  <a:srgbClr val="5E5E5E"/>
                </a:solidFill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35502CD6-433C-004A-2202-C10118A07706}"/>
                </a:ext>
              </a:extLst>
            </p:cNvPr>
            <p:cNvSpPr/>
            <p:nvPr/>
          </p:nvSpPr>
          <p:spPr>
            <a:xfrm rot="5400000">
              <a:off x="5880981" y="1846626"/>
              <a:ext cx="548640" cy="3657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E5E5E"/>
                </a:solidFill>
              </a:endParaRPr>
            </a:p>
          </p:txBody>
        </p:sp>
      </p:grpSp>
      <p:grpSp>
        <p:nvGrpSpPr>
          <p:cNvPr id="17" name="Group 16" descr="Callout box - dark blue">
            <a:extLst>
              <a:ext uri="{FF2B5EF4-FFF2-40B4-BE49-F238E27FC236}">
                <a16:creationId xmlns:a16="http://schemas.microsoft.com/office/drawing/2014/main" id="{9E50DC67-8B07-CEF2-D358-64B20A0AD767}"/>
              </a:ext>
            </a:extLst>
          </p:cNvPr>
          <p:cNvGrpSpPr/>
          <p:nvPr/>
        </p:nvGrpSpPr>
        <p:grpSpPr>
          <a:xfrm>
            <a:off x="2036607" y="3918333"/>
            <a:ext cx="3945027" cy="2499287"/>
            <a:chOff x="2036607" y="3938429"/>
            <a:chExt cx="3945027" cy="2499287"/>
          </a:xfrm>
        </p:grpSpPr>
        <p:sp>
          <p:nvSpPr>
            <p:cNvPr id="22" name="Rectangle 21" descr="Callout box - dark blue">
              <a:extLst>
                <a:ext uri="{FF2B5EF4-FFF2-40B4-BE49-F238E27FC236}">
                  <a16:creationId xmlns:a16="http://schemas.microsoft.com/office/drawing/2014/main" id="{057C26F7-D93E-42F4-8498-DF8619C6AE0D}"/>
                </a:ext>
              </a:extLst>
            </p:cNvPr>
            <p:cNvSpPr/>
            <p:nvPr/>
          </p:nvSpPr>
          <p:spPr>
            <a:xfrm>
              <a:off x="2046655" y="4294162"/>
              <a:ext cx="3934979" cy="21435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182880" tIns="182880" rIns="182880" bIns="18288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5E5E5E"/>
                  </a:solidFill>
                </a:rPr>
                <a:t>Share Recall Information Widely</a:t>
              </a:r>
              <a:r>
                <a:rPr lang="en-US" sz="2000" dirty="0">
                  <a:solidFill>
                    <a:srgbClr val="5E5E5E"/>
                  </a:solidFill>
                </a:rPr>
                <a:t> </a:t>
              </a:r>
            </a:p>
            <a:p>
              <a:pPr algn="ctr"/>
              <a:r>
                <a:rPr lang="en-US" sz="2000" dirty="0">
                  <a:solidFill>
                    <a:srgbClr val="5E5E5E"/>
                  </a:solidFill>
                </a:rPr>
                <a:t>Post updates on your channels and networks to increase awareness.</a:t>
              </a: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0084ED3-32D4-BD45-0FCD-6406CF2B210F}"/>
                </a:ext>
              </a:extLst>
            </p:cNvPr>
            <p:cNvSpPr/>
            <p:nvPr/>
          </p:nvSpPr>
          <p:spPr>
            <a:xfrm>
              <a:off x="2036607" y="3938429"/>
              <a:ext cx="548640" cy="36576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E5E5E"/>
                </a:solidFill>
              </a:endParaRPr>
            </a:p>
          </p:txBody>
        </p:sp>
      </p:grpSp>
      <p:grpSp>
        <p:nvGrpSpPr>
          <p:cNvPr id="13" name="Group 12" descr="Callout box - blue">
            <a:extLst>
              <a:ext uri="{FF2B5EF4-FFF2-40B4-BE49-F238E27FC236}">
                <a16:creationId xmlns:a16="http://schemas.microsoft.com/office/drawing/2014/main" id="{A12D3419-A2AD-0EE7-0547-90D2A8C1D6FE}"/>
              </a:ext>
            </a:extLst>
          </p:cNvPr>
          <p:cNvGrpSpPr/>
          <p:nvPr/>
        </p:nvGrpSpPr>
        <p:grpSpPr>
          <a:xfrm>
            <a:off x="6338181" y="1765234"/>
            <a:ext cx="3945027" cy="2500471"/>
            <a:chOff x="6338181" y="1776487"/>
            <a:chExt cx="3945027" cy="2500471"/>
          </a:xfrm>
        </p:grpSpPr>
        <p:sp>
          <p:nvSpPr>
            <p:cNvPr id="21" name="Rectangle 20" descr="Callout box - blue">
              <a:extLst>
                <a:ext uri="{FF2B5EF4-FFF2-40B4-BE49-F238E27FC236}">
                  <a16:creationId xmlns:a16="http://schemas.microsoft.com/office/drawing/2014/main" id="{1DF96636-AFAF-40BF-66C2-58F4601426FF}"/>
                </a:ext>
              </a:extLst>
            </p:cNvPr>
            <p:cNvSpPr/>
            <p:nvPr/>
          </p:nvSpPr>
          <p:spPr>
            <a:xfrm>
              <a:off x="6338181" y="1776487"/>
              <a:ext cx="3934979" cy="21435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182880" tIns="182880" rIns="182880" bIns="182880" rtlCol="0" anchor="ctr" anchorCtr="0">
              <a:normAutofit/>
            </a:bodyPr>
            <a:lstStyle/>
            <a:p>
              <a:pPr algn="ctr"/>
              <a:r>
                <a:rPr lang="en-US" sz="2000" b="1" dirty="0">
                  <a:solidFill>
                    <a:srgbClr val="5E5E5E"/>
                  </a:solidFill>
                </a:rPr>
                <a:t>Encourage Consumer Action</a:t>
              </a:r>
              <a:r>
                <a:rPr lang="en-US" sz="2000" dirty="0">
                  <a:solidFill>
                    <a:srgbClr val="5E5E5E"/>
                  </a:solidFill>
                </a:rPr>
                <a:t> </a:t>
              </a:r>
            </a:p>
            <a:p>
              <a:pPr algn="ctr"/>
              <a:r>
                <a:rPr lang="en-US" sz="2000" dirty="0">
                  <a:solidFill>
                    <a:srgbClr val="5E5E5E"/>
                  </a:solidFill>
                </a:rPr>
                <a:t>Emphasize the importance of scheduling FREE recall repairs promptly with a local dealership. </a:t>
              </a: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4FCDFF8-B8D2-8B10-83D6-385B8E17F0D3}"/>
                </a:ext>
              </a:extLst>
            </p:cNvPr>
            <p:cNvSpPr/>
            <p:nvPr/>
          </p:nvSpPr>
          <p:spPr>
            <a:xfrm rot="10800000">
              <a:off x="9734568" y="3911198"/>
              <a:ext cx="548640" cy="36576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E5E5E"/>
                </a:solidFill>
              </a:endParaRPr>
            </a:p>
          </p:txBody>
        </p:sp>
      </p:grpSp>
      <p:grpSp>
        <p:nvGrpSpPr>
          <p:cNvPr id="16" name="Group 15" descr="Callout box - yellow">
            <a:extLst>
              <a:ext uri="{FF2B5EF4-FFF2-40B4-BE49-F238E27FC236}">
                <a16:creationId xmlns:a16="http://schemas.microsoft.com/office/drawing/2014/main" id="{885677A9-4B3D-AD40-6CE6-5CE1E1AF7513}"/>
              </a:ext>
            </a:extLst>
          </p:cNvPr>
          <p:cNvGrpSpPr/>
          <p:nvPr/>
        </p:nvGrpSpPr>
        <p:grpSpPr>
          <a:xfrm>
            <a:off x="5982469" y="4274066"/>
            <a:ext cx="4290691" cy="2143554"/>
            <a:chOff x="5982469" y="4304210"/>
            <a:chExt cx="4290691" cy="2143554"/>
          </a:xfrm>
        </p:grpSpPr>
        <p:sp>
          <p:nvSpPr>
            <p:cNvPr id="23" name="Rectangle 22" descr="Callout box - yellow">
              <a:extLst>
                <a:ext uri="{FF2B5EF4-FFF2-40B4-BE49-F238E27FC236}">
                  <a16:creationId xmlns:a16="http://schemas.microsoft.com/office/drawing/2014/main" id="{18D44035-1D35-0C59-ED77-AFE5651FA1EC}"/>
                </a:ext>
              </a:extLst>
            </p:cNvPr>
            <p:cNvSpPr/>
            <p:nvPr/>
          </p:nvSpPr>
          <p:spPr>
            <a:xfrm>
              <a:off x="6338183" y="4304210"/>
              <a:ext cx="3934977" cy="21435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182880" tIns="182880" rIns="182880" bIns="182880" rtlCol="0" anchor="t" anchorCtr="0">
              <a:normAutofit lnSpcReduction="10000"/>
            </a:bodyPr>
            <a:lstStyle/>
            <a:p>
              <a:pPr algn="ctr"/>
              <a:r>
                <a:rPr lang="en-US" sz="2000" b="1" dirty="0">
                  <a:solidFill>
                    <a:srgbClr val="5E5E5E"/>
                  </a:solidFill>
                </a:rPr>
                <a:t>Support Outreach Campaigns</a:t>
              </a:r>
              <a:r>
                <a:rPr lang="en-US" sz="2000" dirty="0">
                  <a:solidFill>
                    <a:srgbClr val="5E5E5E"/>
                  </a:solidFill>
                </a:rPr>
                <a:t> </a:t>
              </a:r>
            </a:p>
            <a:p>
              <a:pPr algn="ctr"/>
              <a:r>
                <a:rPr lang="en-US" sz="2000" dirty="0">
                  <a:solidFill>
                    <a:srgbClr val="5E5E5E"/>
                  </a:solidFill>
                </a:rPr>
                <a:t>Participate in community events or digital campaigns that promote checking for open recalls.</a:t>
              </a: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BC46B3F-AB53-A95E-93FB-48DEA54321BD}"/>
                </a:ext>
              </a:extLst>
            </p:cNvPr>
            <p:cNvSpPr/>
            <p:nvPr/>
          </p:nvSpPr>
          <p:spPr>
            <a:xfrm rot="16200000" flipH="1">
              <a:off x="5891029" y="5990564"/>
              <a:ext cx="548640" cy="36576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E5E5E"/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FFCBB9-2EC1-46D8-6C8B-10C6394812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8082-F318-42B1-9B3A-17B8BA73474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6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5B574D-8756-B81E-3EF4-45FF0EC556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8082-F318-42B1-9B3A-17B8BA73474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E1F3E3-1190-6B3D-F943-CCEAF25E4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NHTSA Recall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97144-1881-BA5B-B850-8E340C32E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NHTSA Recalls Webpage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Traffic Safety Marketing</a:t>
            </a:r>
            <a:endParaRPr lang="en-US" dirty="0"/>
          </a:p>
          <a:p>
            <a:pPr marL="1143000" lvl="1" indent="-457200"/>
            <a:r>
              <a:rPr lang="en-US" dirty="0"/>
              <a:t>NHTSA’s official resource hub that provides states, partners and safety professionals with ready-to-use campaigns, creative assets and communication tools to promote roadway safety and reduce crashes.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Motor Vehicle Safety Defects and Recalls: What Every Vehicle Owner Should Know</a:t>
            </a:r>
            <a:endParaRPr lang="en-US" dirty="0"/>
          </a:p>
          <a:p>
            <a:pPr marL="1143000" lvl="1" indent="-457200"/>
            <a:r>
              <a:rPr lang="en-US" dirty="0"/>
              <a:t>This brochure provides information about how and why recall campaigns are initiated and explains consumer rights when a recall is issued.</a:t>
            </a:r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6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1D30F-28AC-FA26-C201-3462A24EF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5" y="1709738"/>
            <a:ext cx="10358967" cy="17192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Want to chat more about recalls? </a:t>
            </a:r>
            <a:br>
              <a:rPr lang="en-US" dirty="0"/>
            </a:br>
            <a:r>
              <a:rPr lang="en-US" dirty="0"/>
              <a:t>Contact the NHTSA Office of Communications &amp; Consumer Information: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72B5BED-37FB-F615-DB37-745BD9421C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190574"/>
              </p:ext>
            </p:extLst>
          </p:nvPr>
        </p:nvGraphicFramePr>
        <p:xfrm>
          <a:off x="1299633" y="3293535"/>
          <a:ext cx="9592733" cy="2912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624870"/>
      </p:ext>
    </p:extLst>
  </p:cSld>
  <p:clrMapOvr>
    <a:masterClrMapping/>
  </p:clrMapOvr>
</p:sld>
</file>

<file path=ppt/theme/theme1.xml><?xml version="1.0" encoding="utf-8"?>
<a:theme xmlns:a="http://schemas.openxmlformats.org/drawingml/2006/main" name="NHTSA">
  <a:themeElements>
    <a:clrScheme name="NHT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2CB"/>
      </a:accent1>
      <a:accent2>
        <a:srgbClr val="FFCE00"/>
      </a:accent2>
      <a:accent3>
        <a:srgbClr val="99999A"/>
      </a:accent3>
      <a:accent4>
        <a:srgbClr val="13386E"/>
      </a:accent4>
      <a:accent5>
        <a:srgbClr val="B21E28"/>
      </a:accent5>
      <a:accent6>
        <a:srgbClr val="46BCFF"/>
      </a:accent6>
      <a:hlink>
        <a:srgbClr val="46BCFF"/>
      </a:hlink>
      <a:folHlink>
        <a:srgbClr val="9999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120-NHTSA-PPT_Toolkit_Dec2023_121123_v1a.pptx" id="{C7E2328A-E1B7-4D60-A5BE-4A36ED10DC68}" vid="{64F91675-ED21-4A6B-92A3-0FFECB0743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0A351B46636B4792BD601067482F52" ma:contentTypeVersion="11" ma:contentTypeDescription="Create a new document." ma:contentTypeScope="" ma:versionID="1f8ddaa14c37ecf5b878d9be8c573323">
  <xsd:schema xmlns:xsd="http://www.w3.org/2001/XMLSchema" xmlns:xs="http://www.w3.org/2001/XMLSchema" xmlns:p="http://schemas.microsoft.com/office/2006/metadata/properties" xmlns:ns2="279e3317-7a96-4cbb-aa5c-ce5097cf7bc3" targetNamespace="http://schemas.microsoft.com/office/2006/metadata/properties" ma:root="true" ma:fieldsID="8a31653f0e768af7fb0e714291c6b819" ns2:_="">
    <xsd:import namespace="279e3317-7a96-4cbb-aa5c-ce5097cf7b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e3317-7a96-4cbb-aa5c-ce5097cf7b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831547-3B94-4996-B318-80062753F45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1118DC3-5EA2-4208-AD4F-820C24FB9A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0D36FB-25B5-4D64-9CA5-F22EA72CE3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9e3317-7a96-4cbb-aa5c-ce5097cf7b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10061</TotalTime>
  <Words>394</Words>
  <Application>Microsoft Macintosh PowerPoint</Application>
  <PresentationFormat>Widescreen</PresentationFormat>
  <Paragraphs>44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NHTSA</vt:lpstr>
      <vt:lpstr>Driving Safety Forward:  Understanding Vehicle Recall Risks</vt:lpstr>
      <vt:lpstr>PowerPoint Presentation</vt:lpstr>
      <vt:lpstr>Why Do Vehicle Recalls Matter?</vt:lpstr>
      <vt:lpstr>How Can You Help?</vt:lpstr>
      <vt:lpstr>NHTSA Recall Resources</vt:lpstr>
      <vt:lpstr>Want to chat more about recalls?  Contact the NHTSA Office of Communications &amp; Consumer Information: </vt:lpstr>
    </vt:vector>
  </TitlesOfParts>
  <Company>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Greenbauer, Lynn CTR (NHTSA)</dc:creator>
  <cp:lastModifiedBy>Jaymi Johnson</cp:lastModifiedBy>
  <cp:revision>2336</cp:revision>
  <dcterms:created xsi:type="dcterms:W3CDTF">2018-07-31T11:45:50Z</dcterms:created>
  <dcterms:modified xsi:type="dcterms:W3CDTF">2026-02-03T11:44:22Z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0x010100C50A351B46636B4792BD601067482F52</vt:lpwstr>
  </property>
</Properties>
</file>