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1" r:id="rId4"/>
  </p:sldMasterIdLst>
  <p:notesMasterIdLst>
    <p:notesMasterId r:id="rId21"/>
  </p:notesMasterIdLst>
  <p:handoutMasterIdLst>
    <p:handoutMasterId r:id="rId22"/>
  </p:handoutMasterIdLst>
  <p:sldIdLst>
    <p:sldId id="264" r:id="rId5"/>
    <p:sldId id="266" r:id="rId6"/>
    <p:sldId id="265" r:id="rId7"/>
    <p:sldId id="258" r:id="rId8"/>
    <p:sldId id="269" r:id="rId9"/>
    <p:sldId id="261" r:id="rId10"/>
    <p:sldId id="275" r:id="rId11"/>
    <p:sldId id="268" r:id="rId12"/>
    <p:sldId id="262" r:id="rId13"/>
    <p:sldId id="263" r:id="rId14"/>
    <p:sldId id="272" r:id="rId15"/>
    <p:sldId id="271" r:id="rId16"/>
    <p:sldId id="270" r:id="rId17"/>
    <p:sldId id="274" r:id="rId18"/>
    <p:sldId id="273" r:id="rId19"/>
    <p:sldId id="26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61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796351-D6A8-16C5-6B0D-28DFD8637E9D}" name="Liu, Katie (Volpe)" initials="LK(" userId="S::Katie.Liu@ad.dot.gov::8b717856-7e2d-408d-9afe-ca399943970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lwell, Cassandra (Volpe)" initials="AC(" lastIdx="1" clrIdx="0">
    <p:extLst>
      <p:ext uri="{19B8F6BF-5375-455C-9EA6-DF929625EA0E}">
        <p15:presenceInfo xmlns:p15="http://schemas.microsoft.com/office/powerpoint/2012/main" userId="S-1-5-21-982035342-1880134254-310265210-109687" providerId="AD"/>
      </p:ext>
    </p:extLst>
  </p:cmAuthor>
  <p:cmAuthor id="2" name="Johnson-Moffet, Lilli CTR (Volpe)" initials="JLC(" lastIdx="40" clrIdx="1">
    <p:extLst>
      <p:ext uri="{19B8F6BF-5375-455C-9EA6-DF929625EA0E}">
        <p15:presenceInfo xmlns:p15="http://schemas.microsoft.com/office/powerpoint/2012/main" userId="S-1-5-21-982035342-1880134254-310265210-259465" providerId="AD"/>
      </p:ext>
    </p:extLst>
  </p:cmAuthor>
  <p:cmAuthor id="3" name="Smith, Paul P. CTR (Volpe)" initials="SPPC(" lastIdx="4" clrIdx="2">
    <p:extLst>
      <p:ext uri="{19B8F6BF-5375-455C-9EA6-DF929625EA0E}">
        <p15:presenceInfo xmlns:p15="http://schemas.microsoft.com/office/powerpoint/2012/main" userId="S-1-5-21-982035342-1880134254-310265210-428829" providerId="AD"/>
      </p:ext>
    </p:extLst>
  </p:cmAuthor>
  <p:cmAuthor id="4" name="Eilbert, Andrew (Volpe)" initials="ACE" lastIdx="1" clrIdx="3">
    <p:extLst>
      <p:ext uri="{19B8F6BF-5375-455C-9EA6-DF929625EA0E}">
        <p15:presenceInfo xmlns:p15="http://schemas.microsoft.com/office/powerpoint/2012/main" userId="Eilbert, Andrew (Volpe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7B3"/>
    <a:srgbClr val="0071CE"/>
    <a:srgbClr val="345C9C"/>
    <a:srgbClr val="335F94"/>
    <a:srgbClr val="3A5282"/>
    <a:srgbClr val="348779"/>
    <a:srgbClr val="3C9988"/>
    <a:srgbClr val="001543"/>
    <a:srgbClr val="B7D2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4B6689-4128-4217-AD59-CA9CCD51E976}" v="64" dt="2023-08-26T17:51:29.0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979" autoAdjust="0"/>
  </p:normalViewPr>
  <p:slideViewPr>
    <p:cSldViewPr snapToGrid="0">
      <p:cViewPr varScale="1">
        <p:scale>
          <a:sx n="125" d="100"/>
          <a:sy n="125" d="100"/>
        </p:scale>
        <p:origin x="2155" y="77"/>
      </p:cViewPr>
      <p:guideLst>
        <p:guide orient="horz" pos="960"/>
        <p:guide pos="6144"/>
      </p:guideLst>
    </p:cSldViewPr>
  </p:slideViewPr>
  <p:outlineViewPr>
    <p:cViewPr>
      <p:scale>
        <a:sx n="33" d="100"/>
        <a:sy n="33" d="100"/>
      </p:scale>
      <p:origin x="0" y="-242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1" d="100"/>
        <a:sy n="101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2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vntscex.local\dfs\special\RVT41Share\DTS34_temp\CAFE_EFs\Upstream\Clean%20Grid%20Sensitivity%20Case\Calculations\GREET_Clean_Grid_Edit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DEIS Reference</a:t>
            </a:r>
            <a:r>
              <a:rPr lang="en-US" sz="2400" baseline="0" dirty="0"/>
              <a:t> Case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3233814523184596E-2"/>
          <c:y val="0.1526987681970885"/>
          <c:w val="0.8469884076990376"/>
          <c:h val="0.62748763347470704"/>
        </c:manualLayout>
      </c:layout>
      <c:areaChart>
        <c:grouping val="percentStacked"/>
        <c:varyColors val="0"/>
        <c:ser>
          <c:idx val="0"/>
          <c:order val="0"/>
          <c:tx>
            <c:strRef>
              <c:f>'Reference Case - 2022'!$B$6</c:f>
              <c:strCache>
                <c:ptCount val="1"/>
                <c:pt idx="0">
                  <c:v>Residual Oil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- 2022'!$B$21:$B$26</c:f>
              <c:numCache>
                <c:formatCode>0.0%</c:formatCode>
                <c:ptCount val="6"/>
                <c:pt idx="0">
                  <c:v>2.2909564948980841E-3</c:v>
                </c:pt>
                <c:pt idx="1">
                  <c:v>1.8740937809948234E-3</c:v>
                </c:pt>
                <c:pt idx="2">
                  <c:v>1.6374873802021939E-3</c:v>
                </c:pt>
                <c:pt idx="3">
                  <c:v>1.3978328664292733E-3</c:v>
                </c:pt>
                <c:pt idx="4">
                  <c:v>9.9427105433113174E-4</c:v>
                </c:pt>
                <c:pt idx="5">
                  <c:v>9.6220051809653223E-4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86-4059-BB92-BB24AD514A35}"/>
            </c:ext>
          </c:extLst>
        </c:ser>
        <c:ser>
          <c:idx val="1"/>
          <c:order val="1"/>
          <c:tx>
            <c:strRef>
              <c:f>'Reference Case - 2022'!$C$6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- 2022'!$C$21:$C$26</c:f>
              <c:numCache>
                <c:formatCode>0.0%</c:formatCode>
                <c:ptCount val="6"/>
                <c:pt idx="0">
                  <c:v>0.32822367114031387</c:v>
                </c:pt>
                <c:pt idx="1">
                  <c:v>0.31689209032442567</c:v>
                </c:pt>
                <c:pt idx="2">
                  <c:v>0.30889812219245172</c:v>
                </c:pt>
                <c:pt idx="3">
                  <c:v>0.31344138409209343</c:v>
                </c:pt>
                <c:pt idx="4">
                  <c:v>0.32440993259021789</c:v>
                </c:pt>
                <c:pt idx="5">
                  <c:v>0.32661234284749502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86-4059-BB92-BB24AD514A35}"/>
            </c:ext>
          </c:extLst>
        </c:ser>
        <c:ser>
          <c:idx val="2"/>
          <c:order val="2"/>
          <c:tx>
            <c:strRef>
              <c:f>'Reference Case - 2022'!$D$6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- 2022'!$D$21:$D$26</c:f>
              <c:numCache>
                <c:formatCode>0.0%</c:formatCode>
                <c:ptCount val="6"/>
                <c:pt idx="0">
                  <c:v>0.18055871860833475</c:v>
                </c:pt>
                <c:pt idx="1">
                  <c:v>0.16358585146710375</c:v>
                </c:pt>
                <c:pt idx="2">
                  <c:v>0.14191780141692423</c:v>
                </c:pt>
                <c:pt idx="3">
                  <c:v>0.12518867960204277</c:v>
                </c:pt>
                <c:pt idx="4">
                  <c:v>0.11253205231675117</c:v>
                </c:pt>
                <c:pt idx="5">
                  <c:v>0.10596994647199658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86-4059-BB92-BB24AD514A35}"/>
            </c:ext>
          </c:extLst>
        </c:ser>
        <c:ser>
          <c:idx val="3"/>
          <c:order val="3"/>
          <c:tx>
            <c:strRef>
              <c:f>'Reference Case - 2022'!$E$6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- 2022'!$E$21:$E$26</c:f>
              <c:numCache>
                <c:formatCode>0.0%</c:formatCode>
                <c:ptCount val="6"/>
                <c:pt idx="0">
                  <c:v>0.19520274568757015</c:v>
                </c:pt>
                <c:pt idx="1">
                  <c:v>0.17270976300211918</c:v>
                </c:pt>
                <c:pt idx="2">
                  <c:v>0.15894891144006534</c:v>
                </c:pt>
                <c:pt idx="3">
                  <c:v>0.15143818872826054</c:v>
                </c:pt>
                <c:pt idx="4">
                  <c:v>0.145850229569849</c:v>
                </c:pt>
                <c:pt idx="5">
                  <c:v>0.13768745931419787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86-4059-BB92-BB24AD514A35}"/>
            </c:ext>
          </c:extLst>
        </c:ser>
        <c:ser>
          <c:idx val="4"/>
          <c:order val="4"/>
          <c:tx>
            <c:strRef>
              <c:f>'Reference Case - 2022'!$F$6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- 2022'!$F$21:$F$26</c:f>
              <c:numCache>
                <c:formatCode>0.0%</c:formatCode>
                <c:ptCount val="6"/>
                <c:pt idx="0">
                  <c:v>2.9222575579501476E-3</c:v>
                </c:pt>
                <c:pt idx="1">
                  <c:v>2.6043511551193349E-3</c:v>
                </c:pt>
                <c:pt idx="2">
                  <c:v>2.5868001699312017E-3</c:v>
                </c:pt>
                <c:pt idx="3">
                  <c:v>2.46981786933256E-3</c:v>
                </c:pt>
                <c:pt idx="4">
                  <c:v>2.355503350573991E-3</c:v>
                </c:pt>
                <c:pt idx="5">
                  <c:v>2.2466336563170971E-3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86-4059-BB92-BB24AD514A35}"/>
            </c:ext>
          </c:extLst>
        </c:ser>
        <c:ser>
          <c:idx val="5"/>
          <c:order val="5"/>
          <c:tx>
            <c:strRef>
              <c:f>'Reference Case - 2022'!$G$6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6"/>
            </a:solidFill>
            <a:ln w="6350">
              <a:noFill/>
            </a:ln>
            <a:effectLst/>
          </c:spPr>
          <c:cat>
            <c:numRef>
              <c:f>'Reference Case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- 2022'!$G$21:$G$26</c:f>
              <c:numCache>
                <c:formatCode>0.0%</c:formatCode>
                <c:ptCount val="6"/>
                <c:pt idx="0">
                  <c:v>0.29080166024889847</c:v>
                </c:pt>
                <c:pt idx="1">
                  <c:v>0.34233384440740228</c:v>
                </c:pt>
                <c:pt idx="2">
                  <c:v>0.38601093977217871</c:v>
                </c:pt>
                <c:pt idx="3">
                  <c:v>0.40606405610058788</c:v>
                </c:pt>
                <c:pt idx="4">
                  <c:v>0.41385801416473239</c:v>
                </c:pt>
                <c:pt idx="5">
                  <c:v>0.42652136605738949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086-4059-BB92-BB24AD514A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9423"/>
        <c:axId val="838129839"/>
      </c:areaChart>
      <c:catAx>
        <c:axId val="8381294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839"/>
        <c:crosses val="autoZero"/>
        <c:auto val="1"/>
        <c:lblAlgn val="ctr"/>
        <c:lblOffset val="100"/>
        <c:noMultiLvlLbl val="0"/>
      </c:catAx>
      <c:valAx>
        <c:axId val="83812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4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AEO 2023 Reference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'Reference Case - 2023'!$B$6</c:f>
              <c:strCache>
                <c:ptCount val="1"/>
                <c:pt idx="0">
                  <c:v>Residual Oil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- 2023'!$B$21:$B$26</c:f>
              <c:numCache>
                <c:formatCode>0.0%</c:formatCode>
                <c:ptCount val="6"/>
                <c:pt idx="0">
                  <c:v>2.3408383159627347E-3</c:v>
                </c:pt>
                <c:pt idx="1">
                  <c:v>1.5749539892476808E-3</c:v>
                </c:pt>
                <c:pt idx="2">
                  <c:v>1.431840725957819E-3</c:v>
                </c:pt>
                <c:pt idx="3">
                  <c:v>1.2130445190395994E-3</c:v>
                </c:pt>
                <c:pt idx="4">
                  <c:v>8.0981503589657518E-4</c:v>
                </c:pt>
                <c:pt idx="5">
                  <c:v>7.6014659610820626E-4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76-4B7D-81DE-50FF11D47C84}"/>
            </c:ext>
          </c:extLst>
        </c:ser>
        <c:ser>
          <c:idx val="1"/>
          <c:order val="1"/>
          <c:tx>
            <c:strRef>
              <c:f>'Reference Case - 2023'!$C$6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- 2023'!$C$21:$C$26</c:f>
              <c:numCache>
                <c:formatCode>0.0%</c:formatCode>
                <c:ptCount val="6"/>
                <c:pt idx="0">
                  <c:v>0.30193801011042604</c:v>
                </c:pt>
                <c:pt idx="1">
                  <c:v>0.2262135233334196</c:v>
                </c:pt>
                <c:pt idx="2">
                  <c:v>0.18567624969030119</c:v>
                </c:pt>
                <c:pt idx="3">
                  <c:v>0.19466565715175099</c:v>
                </c:pt>
                <c:pt idx="4">
                  <c:v>0.19533913027928501</c:v>
                </c:pt>
                <c:pt idx="5">
                  <c:v>0.19186948971133191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76-4B7D-81DE-50FF11D47C84}"/>
            </c:ext>
          </c:extLst>
        </c:ser>
        <c:ser>
          <c:idx val="2"/>
          <c:order val="2"/>
          <c:tx>
            <c:strRef>
              <c:f>'Reference Case - 2023'!$D$6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- 2023'!$D$21:$D$26</c:f>
              <c:numCache>
                <c:formatCode>0.0%</c:formatCode>
                <c:ptCount val="6"/>
                <c:pt idx="0">
                  <c:v>0.19059962316782528</c:v>
                </c:pt>
                <c:pt idx="1">
                  <c:v>8.3692573750218699E-2</c:v>
                </c:pt>
                <c:pt idx="2">
                  <c:v>7.9594716970268792E-2</c:v>
                </c:pt>
                <c:pt idx="3">
                  <c:v>6.7863963986294282E-2</c:v>
                </c:pt>
                <c:pt idx="4">
                  <c:v>6.0242051334201872E-2</c:v>
                </c:pt>
                <c:pt idx="5">
                  <c:v>5.0060315088045836E-2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76-4B7D-81DE-50FF11D47C84}"/>
            </c:ext>
          </c:extLst>
        </c:ser>
        <c:ser>
          <c:idx val="3"/>
          <c:order val="3"/>
          <c:tx>
            <c:strRef>
              <c:f>'Reference Case - 2023'!$E$6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- 2023'!$E$21:$E$26</c:f>
              <c:numCache>
                <c:formatCode>0.0%</c:formatCode>
                <c:ptCount val="6"/>
                <c:pt idx="0">
                  <c:v>0.19759629356785516</c:v>
                </c:pt>
                <c:pt idx="1">
                  <c:v>0.1840592175347468</c:v>
                </c:pt>
                <c:pt idx="2">
                  <c:v>0.16385828505250657</c:v>
                </c:pt>
                <c:pt idx="3">
                  <c:v>0.14126128224544096</c:v>
                </c:pt>
                <c:pt idx="4">
                  <c:v>0.13550073990756509</c:v>
                </c:pt>
                <c:pt idx="5">
                  <c:v>0.12882084121051168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C76-4B7D-81DE-50FF11D47C84}"/>
            </c:ext>
          </c:extLst>
        </c:ser>
        <c:ser>
          <c:idx val="4"/>
          <c:order val="4"/>
          <c:tx>
            <c:strRef>
              <c:f>'Reference Case - 2023'!$F$6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- 2023'!$F$21:$F$26</c:f>
              <c:numCache>
                <c:formatCode>0.0%</c:formatCode>
                <c:ptCount val="6"/>
                <c:pt idx="0">
                  <c:v>2.8189171100296137E-3</c:v>
                </c:pt>
                <c:pt idx="1">
                  <c:v>2.395997113597182E-3</c:v>
                </c:pt>
                <c:pt idx="2">
                  <c:v>2.3537688185272364E-3</c:v>
                </c:pt>
                <c:pt idx="3">
                  <c:v>2.2949866260659891E-3</c:v>
                </c:pt>
                <c:pt idx="4">
                  <c:v>2.1819330083104596E-3</c:v>
                </c:pt>
                <c:pt idx="5">
                  <c:v>2.2709401772389522E-3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76-4B7D-81DE-50FF11D47C84}"/>
            </c:ext>
          </c:extLst>
        </c:ser>
        <c:ser>
          <c:idx val="5"/>
          <c:order val="5"/>
          <c:tx>
            <c:strRef>
              <c:f>'Reference Case - 2023'!$G$6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'Reference Case - 2023'!$A$21:$A$26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- 2023'!$G$21:$G$26</c:f>
              <c:numCache>
                <c:formatCode>0.0%</c:formatCode>
                <c:ptCount val="6"/>
                <c:pt idx="0">
                  <c:v>0.30470622780307072</c:v>
                </c:pt>
                <c:pt idx="1">
                  <c:v>0.50206374204890425</c:v>
                </c:pt>
                <c:pt idx="2">
                  <c:v>0.56708517010413495</c:v>
                </c:pt>
                <c:pt idx="3">
                  <c:v>0.59270106863349048</c:v>
                </c:pt>
                <c:pt idx="4">
                  <c:v>0.60592627722414849</c:v>
                </c:pt>
                <c:pt idx="5">
                  <c:v>0.62621823876678995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76-4B7D-81DE-50FF11D47C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9423"/>
        <c:axId val="838129839"/>
      </c:areaChart>
      <c:catAx>
        <c:axId val="8381294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839"/>
        <c:crosses val="autoZero"/>
        <c:auto val="1"/>
        <c:lblAlgn val="ctr"/>
        <c:lblOffset val="100"/>
        <c:noMultiLvlLbl val="0"/>
      </c:catAx>
      <c:valAx>
        <c:axId val="83812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4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EPA</a:t>
            </a:r>
            <a:r>
              <a:rPr lang="en-US" sz="2400" baseline="0" dirty="0"/>
              <a:t> Post IRA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'Post IRA - 2022'!$B$6</c:f>
              <c:strCache>
                <c:ptCount val="1"/>
                <c:pt idx="0">
                  <c:v>Residual Oil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- 2022'!$B$21:$B$26</c:f>
              <c:numCache>
                <c:formatCode>0.0%</c:formatCode>
                <c:ptCount val="6"/>
                <c:pt idx="0">
                  <c:v>6.8172648399176528E-3</c:v>
                </c:pt>
                <c:pt idx="1">
                  <c:v>7.1946852129679767E-3</c:v>
                </c:pt>
                <c:pt idx="2">
                  <c:v>3.3463278301212552E-3</c:v>
                </c:pt>
                <c:pt idx="3">
                  <c:v>6.1993469610649443E-4</c:v>
                </c:pt>
                <c:pt idx="4">
                  <c:v>3.6290331138151441E-4</c:v>
                </c:pt>
                <c:pt idx="5">
                  <c:v>5.1091212367197108E-4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E7-4279-9214-651E0C6A92E7}"/>
            </c:ext>
          </c:extLst>
        </c:ser>
        <c:ser>
          <c:idx val="1"/>
          <c:order val="1"/>
          <c:tx>
            <c:strRef>
              <c:f>'Post IRA - 2022'!$C$6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- 2022'!$C$21:$C$26</c:f>
              <c:numCache>
                <c:formatCode>0.0%</c:formatCode>
                <c:ptCount val="6"/>
                <c:pt idx="0">
                  <c:v>0.40686486426053797</c:v>
                </c:pt>
                <c:pt idx="1">
                  <c:v>0.39385576500502634</c:v>
                </c:pt>
                <c:pt idx="2">
                  <c:v>0.29032142824317081</c:v>
                </c:pt>
                <c:pt idx="3">
                  <c:v>0.22424313783945601</c:v>
                </c:pt>
                <c:pt idx="4">
                  <c:v>0.17520379412726561</c:v>
                </c:pt>
                <c:pt idx="5">
                  <c:v>0.14620639048061099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E7-4279-9214-651E0C6A92E7}"/>
            </c:ext>
          </c:extLst>
        </c:ser>
        <c:ser>
          <c:idx val="2"/>
          <c:order val="2"/>
          <c:tx>
            <c:strRef>
              <c:f>'Post IRA - 2022'!$D$6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- 2022'!$D$21:$D$26</c:f>
              <c:numCache>
                <c:formatCode>0.0%</c:formatCode>
                <c:ptCount val="6"/>
                <c:pt idx="0">
                  <c:v>0.10978199791192263</c:v>
                </c:pt>
                <c:pt idx="1">
                  <c:v>6.7915801783204804E-2</c:v>
                </c:pt>
                <c:pt idx="2">
                  <c:v>2.4458928531115608E-2</c:v>
                </c:pt>
                <c:pt idx="3">
                  <c:v>1.4966143510909817E-2</c:v>
                </c:pt>
                <c:pt idx="4">
                  <c:v>3.9732245002318724E-3</c:v>
                </c:pt>
                <c:pt idx="5">
                  <c:v>1.0089488469626241E-3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E7-4279-9214-651E0C6A92E7}"/>
            </c:ext>
          </c:extLst>
        </c:ser>
        <c:ser>
          <c:idx val="3"/>
          <c:order val="3"/>
          <c:tx>
            <c:strRef>
              <c:f>'Post IRA - 2022'!$E$6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- 2022'!$E$21:$E$26</c:f>
              <c:numCache>
                <c:formatCode>0.0%</c:formatCode>
                <c:ptCount val="6"/>
                <c:pt idx="0">
                  <c:v>0.17356690324478311</c:v>
                </c:pt>
                <c:pt idx="1">
                  <c:v>0.16145432999168033</c:v>
                </c:pt>
                <c:pt idx="2">
                  <c:v>0.13502257610791152</c:v>
                </c:pt>
                <c:pt idx="3">
                  <c:v>0.11696577383313744</c:v>
                </c:pt>
                <c:pt idx="4">
                  <c:v>8.7932759765511945E-2</c:v>
                </c:pt>
                <c:pt idx="5">
                  <c:v>5.592627207965005E-2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E7-4279-9214-651E0C6A92E7}"/>
            </c:ext>
          </c:extLst>
        </c:ser>
        <c:ser>
          <c:idx val="4"/>
          <c:order val="4"/>
          <c:tx>
            <c:strRef>
              <c:f>'Post IRA - 2022'!$F$6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- 2022'!$F$21:$F$26</c:f>
              <c:numCache>
                <c:formatCode>0.0%</c:formatCode>
                <c:ptCount val="6"/>
                <c:pt idx="0">
                  <c:v>5.1787868743360303E-4</c:v>
                </c:pt>
                <c:pt idx="1">
                  <c:v>2.2410343400376312E-5</c:v>
                </c:pt>
                <c:pt idx="2">
                  <c:v>8.9017261297318573E-7</c:v>
                </c:pt>
                <c:pt idx="3">
                  <c:v>8.4468528684096928E-7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E7-4279-9214-651E0C6A92E7}"/>
            </c:ext>
          </c:extLst>
        </c:ser>
        <c:ser>
          <c:idx val="5"/>
          <c:order val="5"/>
          <c:tx>
            <c:strRef>
              <c:f>'Post IRA - 2022'!$G$6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'Post IRA - 2022'!$A$21:$A$26</c:f>
              <c:numCache>
                <c:formatCode>0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- 2022'!$G$21:$G$26</c:f>
              <c:numCache>
                <c:formatCode>0.0%</c:formatCode>
                <c:ptCount val="6"/>
                <c:pt idx="0">
                  <c:v>0.32342721719388001</c:v>
                </c:pt>
                <c:pt idx="1">
                  <c:v>0.39219671403349515</c:v>
                </c:pt>
                <c:pt idx="2">
                  <c:v>0.57367979164161076</c:v>
                </c:pt>
                <c:pt idx="3">
                  <c:v>0.67418271274653963</c:v>
                </c:pt>
                <c:pt idx="4">
                  <c:v>0.76760857297589646</c:v>
                </c:pt>
                <c:pt idx="5">
                  <c:v>0.83503784468796249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E7-4279-9214-651E0C6A92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9423"/>
        <c:axId val="838129839"/>
      </c:areaChart>
      <c:catAx>
        <c:axId val="838129423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839"/>
        <c:crosses val="autoZero"/>
        <c:auto val="1"/>
        <c:lblAlgn val="ctr"/>
        <c:lblOffset val="100"/>
        <c:noMultiLvlLbl val="0"/>
      </c:catAx>
      <c:valAx>
        <c:axId val="83812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94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NPRM Clean Grid (High)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'Clean Grid (High) - 2022'!$B$6</c:f>
              <c:strCache>
                <c:ptCount val="1"/>
                <c:pt idx="0">
                  <c:v>Residual Oil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- 2022'!$B$21:$B$26</c:f>
              <c:numCache>
                <c:formatCode>0.0%</c:formatCode>
                <c:ptCount val="6"/>
                <c:pt idx="0">
                  <c:v>1.1117428627442551E-2</c:v>
                </c:pt>
                <c:pt idx="1">
                  <c:v>8.5700172444573008E-3</c:v>
                </c:pt>
                <c:pt idx="2">
                  <c:v>6.7389679279450006E-3</c:v>
                </c:pt>
                <c:pt idx="3">
                  <c:v>4.6195860341260997E-3</c:v>
                </c:pt>
                <c:pt idx="4">
                  <c:v>3.3260854421759E-3</c:v>
                </c:pt>
                <c:pt idx="5">
                  <c:v>1.6733481441088E-3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3D-4556-9BE8-E34993CB41DC}"/>
            </c:ext>
          </c:extLst>
        </c:ser>
        <c:ser>
          <c:idx val="1"/>
          <c:order val="1"/>
          <c:tx>
            <c:strRef>
              <c:f>'Clean Grid (High) - 2022'!$C$6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- 2022'!$C$21:$C$26</c:f>
              <c:numCache>
                <c:formatCode>0.0%</c:formatCode>
                <c:ptCount val="6"/>
                <c:pt idx="0">
                  <c:v>0.3486794218665869</c:v>
                </c:pt>
                <c:pt idx="1">
                  <c:v>0.29457509888861155</c:v>
                </c:pt>
                <c:pt idx="2">
                  <c:v>0.25708211650487833</c:v>
                </c:pt>
                <c:pt idx="3">
                  <c:v>0.23025368775947941</c:v>
                </c:pt>
                <c:pt idx="4">
                  <c:v>0.12157375255046365</c:v>
                </c:pt>
                <c:pt idx="5">
                  <c:v>8.23085850430645E-2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3D-4556-9BE8-E34993CB41DC}"/>
            </c:ext>
          </c:extLst>
        </c:ser>
        <c:ser>
          <c:idx val="2"/>
          <c:order val="2"/>
          <c:tx>
            <c:strRef>
              <c:f>'Clean Grid (High) - 2022'!$D$6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- 2022'!$D$21:$D$26</c:f>
              <c:numCache>
                <c:formatCode>0.0%</c:formatCode>
                <c:ptCount val="6"/>
                <c:pt idx="0">
                  <c:v>0.178640968191043</c:v>
                </c:pt>
                <c:pt idx="1">
                  <c:v>0.12437748601651299</c:v>
                </c:pt>
                <c:pt idx="2">
                  <c:v>6.7257196385017051E-2</c:v>
                </c:pt>
                <c:pt idx="3">
                  <c:v>1.7529716563573699E-2</c:v>
                </c:pt>
                <c:pt idx="4">
                  <c:v>9.4886908103046508E-3</c:v>
                </c:pt>
                <c:pt idx="5">
                  <c:v>5.6993412325497999E-3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83D-4556-9BE8-E34993CB41DC}"/>
            </c:ext>
          </c:extLst>
        </c:ser>
        <c:ser>
          <c:idx val="3"/>
          <c:order val="3"/>
          <c:tx>
            <c:strRef>
              <c:f>'Clean Grid (High) - 2022'!$E$6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- 2022'!$E$21:$E$26</c:f>
              <c:numCache>
                <c:formatCode>0.0%</c:formatCode>
                <c:ptCount val="6"/>
                <c:pt idx="0">
                  <c:v>0.17064883876919451</c:v>
                </c:pt>
                <c:pt idx="1">
                  <c:v>0.15464559531653799</c:v>
                </c:pt>
                <c:pt idx="2">
                  <c:v>0.13694014171777449</c:v>
                </c:pt>
                <c:pt idx="3">
                  <c:v>0.120859583656035</c:v>
                </c:pt>
                <c:pt idx="4">
                  <c:v>0.10833660368366299</c:v>
                </c:pt>
                <c:pt idx="5">
                  <c:v>9.4898663679330697E-2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83D-4556-9BE8-E34993CB41DC}"/>
            </c:ext>
          </c:extLst>
        </c:ser>
        <c:ser>
          <c:idx val="4"/>
          <c:order val="4"/>
          <c:tx>
            <c:strRef>
              <c:f>'Clean Grid (High) - 2022'!$F$6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- 2022'!$F$21:$F$26</c:f>
              <c:numCache>
                <c:formatCode>0.0%</c:formatCode>
                <c:ptCount val="6"/>
                <c:pt idx="0">
                  <c:v>3.8532699322615E-4</c:v>
                </c:pt>
                <c:pt idx="1">
                  <c:v>3.1260053889240001E-4</c:v>
                </c:pt>
                <c:pt idx="2">
                  <c:v>2.5856878828189997E-4</c:v>
                </c:pt>
                <c:pt idx="3">
                  <c:v>1.63116089812E-4</c:v>
                </c:pt>
                <c:pt idx="4">
                  <c:v>2.8586720259919998E-4</c:v>
                </c:pt>
                <c:pt idx="5">
                  <c:v>3.1963370022662202E-3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3D-4556-9BE8-E34993CB41DC}"/>
            </c:ext>
          </c:extLst>
        </c:ser>
        <c:ser>
          <c:idx val="5"/>
          <c:order val="5"/>
          <c:tx>
            <c:strRef>
              <c:f>'Clean Grid (High) - 2022'!$G$6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'Clean Grid (High) - 2022'!$A$21:$A$26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'Clean Grid (High) - 2022'!$G$21:$G$26</c:f>
              <c:numCache>
                <c:formatCode>0.0%</c:formatCode>
                <c:ptCount val="6"/>
                <c:pt idx="0">
                  <c:v>0.29052801555250485</c:v>
                </c:pt>
                <c:pt idx="1">
                  <c:v>0.41751920199498471</c:v>
                </c:pt>
                <c:pt idx="2">
                  <c:v>0.53172300867610023</c:v>
                </c:pt>
                <c:pt idx="3">
                  <c:v>0.62657430989696949</c:v>
                </c:pt>
                <c:pt idx="4">
                  <c:v>0.75698900031079097</c:v>
                </c:pt>
                <c:pt idx="5">
                  <c:v>0.81222372489867767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83D-4556-9BE8-E34993CB4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0921487"/>
        <c:axId val="420904015"/>
      </c:areaChart>
      <c:catAx>
        <c:axId val="42092148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04015"/>
        <c:crosses val="autoZero"/>
        <c:auto val="1"/>
        <c:lblAlgn val="ctr"/>
        <c:lblOffset val="100"/>
        <c:noMultiLvlLbl val="0"/>
      </c:catAx>
      <c:valAx>
        <c:axId val="420904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2148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DEIS Reference</a:t>
            </a:r>
            <a:r>
              <a:rPr lang="en-US" sz="2400" baseline="0" dirty="0"/>
              <a:t> Case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'Reference Case - 2022'!$J$6</c:f>
              <c:strCache>
                <c:ptCount val="1"/>
                <c:pt idx="0">
                  <c:v>Hydroelectric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'Reference Case - 2022'!$I$21:$I$26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- 2022'!$J$21:$J$26</c:f>
              <c:numCache>
                <c:formatCode>0.0%</c:formatCode>
                <c:ptCount val="6"/>
                <c:pt idx="0">
                  <c:v>0.25644400529790529</c:v>
                </c:pt>
                <c:pt idx="1">
                  <c:v>0.21269835533842535</c:v>
                </c:pt>
                <c:pt idx="2">
                  <c:v>0.18244646936021586</c:v>
                </c:pt>
                <c:pt idx="3">
                  <c:v>0.1655639516053313</c:v>
                </c:pt>
                <c:pt idx="4">
                  <c:v>0.15455777001939811</c:v>
                </c:pt>
                <c:pt idx="5">
                  <c:v>0.14020465530864915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DC-4351-B068-E143F6FD0584}"/>
            </c:ext>
          </c:extLst>
        </c:ser>
        <c:ser>
          <c:idx val="1"/>
          <c:order val="1"/>
          <c:tx>
            <c:strRef>
              <c:f>'Reference Case - 2022'!$K$6</c:f>
              <c:strCache>
                <c:ptCount val="1"/>
                <c:pt idx="0">
                  <c:v>Geothermal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'Reference Case - 2022'!$I$21:$I$26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- 2022'!$K$21:$K$26</c:f>
              <c:numCache>
                <c:formatCode>0.0%</c:formatCode>
                <c:ptCount val="6"/>
                <c:pt idx="0">
                  <c:v>1.4533284694654047E-2</c:v>
                </c:pt>
                <c:pt idx="1">
                  <c:v>1.6748504706855575E-2</c:v>
                </c:pt>
                <c:pt idx="2">
                  <c:v>1.9293209609457095E-2</c:v>
                </c:pt>
                <c:pt idx="3">
                  <c:v>2.1829891421115685E-2</c:v>
                </c:pt>
                <c:pt idx="4">
                  <c:v>2.333141372837921E-2</c:v>
                </c:pt>
                <c:pt idx="5">
                  <c:v>2.304399307357392E-2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DC-4351-B068-E143F6FD0584}"/>
            </c:ext>
          </c:extLst>
        </c:ser>
        <c:ser>
          <c:idx val="2"/>
          <c:order val="2"/>
          <c:tx>
            <c:strRef>
              <c:f>'Reference Case - 2022'!$L$6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'Reference Case - 2022'!$I$21:$I$26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- 2022'!$L$21:$L$26</c:f>
              <c:numCache>
                <c:formatCode>0.0%</c:formatCode>
                <c:ptCount val="6"/>
                <c:pt idx="0">
                  <c:v>0.44332577137871026</c:v>
                </c:pt>
                <c:pt idx="1">
                  <c:v>0.42162803919093922</c:v>
                </c:pt>
                <c:pt idx="2">
                  <c:v>0.39709318066854715</c:v>
                </c:pt>
                <c:pt idx="3">
                  <c:v>0.37870710465715368</c:v>
                </c:pt>
                <c:pt idx="4">
                  <c:v>0.36906133049283751</c:v>
                </c:pt>
                <c:pt idx="5">
                  <c:v>0.35807453280314222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DC-4351-B068-E143F6FD0584}"/>
            </c:ext>
          </c:extLst>
        </c:ser>
        <c:ser>
          <c:idx val="3"/>
          <c:order val="3"/>
          <c:tx>
            <c:strRef>
              <c:f>'Reference Case - 2022'!$M$6</c:f>
              <c:strCache>
                <c:ptCount val="1"/>
                <c:pt idx="0">
                  <c:v>Solar PV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'Reference Case - 2022'!$I$21:$I$26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- 2022'!$M$21:$M$26</c:f>
              <c:numCache>
                <c:formatCode>0.0%</c:formatCode>
                <c:ptCount val="6"/>
                <c:pt idx="0">
                  <c:v>0.26412375011923256</c:v>
                </c:pt>
                <c:pt idx="1">
                  <c:v>0.32728770891410408</c:v>
                </c:pt>
                <c:pt idx="2">
                  <c:v>0.37838296850157249</c:v>
                </c:pt>
                <c:pt idx="3">
                  <c:v>0.4086021642128877</c:v>
                </c:pt>
                <c:pt idx="4">
                  <c:v>0.42579054691478263</c:v>
                </c:pt>
                <c:pt idx="5">
                  <c:v>0.45051542141472251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DC-4351-B068-E143F6FD0584}"/>
            </c:ext>
          </c:extLst>
        </c:ser>
        <c:ser>
          <c:idx val="4"/>
          <c:order val="4"/>
          <c:tx>
            <c:strRef>
              <c:f>'Reference Case - 2022'!$N$6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'Reference Case - 2022'!$I$21:$I$26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- 2022'!$N$21:$N$26</c:f>
              <c:numCache>
                <c:formatCode>0.0%</c:formatCode>
                <c:ptCount val="6"/>
                <c:pt idx="0">
                  <c:v>2.1573178244010015E-2</c:v>
                </c:pt>
                <c:pt idx="1">
                  <c:v>2.1637312892471061E-2</c:v>
                </c:pt>
                <c:pt idx="2">
                  <c:v>2.2784230696897705E-2</c:v>
                </c:pt>
                <c:pt idx="3">
                  <c:v>2.5296874121557511E-2</c:v>
                </c:pt>
                <c:pt idx="4">
                  <c:v>2.725893044925512E-2</c:v>
                </c:pt>
                <c:pt idx="5">
                  <c:v>2.8161422204537729E-2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DC-4351-B068-E143F6FD05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6095"/>
        <c:axId val="838122767"/>
      </c:areaChart>
      <c:catAx>
        <c:axId val="83812609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2767"/>
        <c:crosses val="autoZero"/>
        <c:auto val="1"/>
        <c:lblAlgn val="ctr"/>
        <c:lblOffset val="100"/>
        <c:noMultiLvlLbl val="0"/>
      </c:catAx>
      <c:valAx>
        <c:axId val="8381227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609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AEO 2023 Reference</a:t>
            </a:r>
            <a:endParaRPr lang="en-US" sz="2400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8789370078740146E-2"/>
          <c:y val="0.17296296296296293"/>
          <c:w val="0.85532174103237091"/>
          <c:h val="0.61373432487605717"/>
        </c:manualLayout>
      </c:layout>
      <c:areaChart>
        <c:grouping val="percentStacked"/>
        <c:varyColors val="0"/>
        <c:ser>
          <c:idx val="0"/>
          <c:order val="0"/>
          <c:tx>
            <c:strRef>
              <c:f>'Reference Case - 2023'!$J$6</c:f>
              <c:strCache>
                <c:ptCount val="1"/>
                <c:pt idx="0">
                  <c:v>Hydroelectric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'Reference Case - 2023'!$I$21:$I$26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- 2023'!$J$21:$J$26</c:f>
              <c:numCache>
                <c:formatCode>0.0%</c:formatCode>
                <c:ptCount val="6"/>
                <c:pt idx="0">
                  <c:v>0.2464993648903939</c:v>
                </c:pt>
                <c:pt idx="1">
                  <c:v>0.14237290790370832</c:v>
                </c:pt>
                <c:pt idx="2">
                  <c:v>0.11966018425824132</c:v>
                </c:pt>
                <c:pt idx="3">
                  <c:v>0.10951697205556793</c:v>
                </c:pt>
                <c:pt idx="4">
                  <c:v>0.10220911080510835</c:v>
                </c:pt>
                <c:pt idx="5">
                  <c:v>9.3226998563033764E-2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77-48FA-942B-DBBD3BA6FCB8}"/>
            </c:ext>
          </c:extLst>
        </c:ser>
        <c:ser>
          <c:idx val="1"/>
          <c:order val="1"/>
          <c:tx>
            <c:strRef>
              <c:f>'Reference Case - 2023'!$K$6</c:f>
              <c:strCache>
                <c:ptCount val="1"/>
                <c:pt idx="0">
                  <c:v>Geothermal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'Reference Case - 2023'!$I$21:$I$26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- 2023'!$K$21:$K$26</c:f>
              <c:numCache>
                <c:formatCode>0.0%</c:formatCode>
                <c:ptCount val="6"/>
                <c:pt idx="0">
                  <c:v>1.3961631468774709E-2</c:v>
                </c:pt>
                <c:pt idx="1">
                  <c:v>1.0113693409541604E-2</c:v>
                </c:pt>
                <c:pt idx="2">
                  <c:v>9.9291848985464792E-3</c:v>
                </c:pt>
                <c:pt idx="3">
                  <c:v>1.0566745081448666E-2</c:v>
                </c:pt>
                <c:pt idx="4">
                  <c:v>1.1221627408502905E-2</c:v>
                </c:pt>
                <c:pt idx="5">
                  <c:v>1.2232378826806429E-2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77-48FA-942B-DBBD3BA6FCB8}"/>
            </c:ext>
          </c:extLst>
        </c:ser>
        <c:ser>
          <c:idx val="2"/>
          <c:order val="2"/>
          <c:tx>
            <c:strRef>
              <c:f>'Reference Case - 2023'!$L$6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'Reference Case - 2023'!$I$21:$I$26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- 2023'!$L$21:$L$26</c:f>
              <c:numCache>
                <c:formatCode>0.0%</c:formatCode>
                <c:ptCount val="6"/>
                <c:pt idx="0">
                  <c:v>0.42271808061101562</c:v>
                </c:pt>
                <c:pt idx="1">
                  <c:v>0.46652939648284053</c:v>
                </c:pt>
                <c:pt idx="2">
                  <c:v>0.46378864433656758</c:v>
                </c:pt>
                <c:pt idx="3">
                  <c:v>0.43692167536719212</c:v>
                </c:pt>
                <c:pt idx="4">
                  <c:v>0.42083458375128785</c:v>
                </c:pt>
                <c:pt idx="5">
                  <c:v>0.39999544936362297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77-48FA-942B-DBBD3BA6FCB8}"/>
            </c:ext>
          </c:extLst>
        </c:ser>
        <c:ser>
          <c:idx val="3"/>
          <c:order val="3"/>
          <c:tx>
            <c:strRef>
              <c:f>'Reference Case - 2023'!$M$6</c:f>
              <c:strCache>
                <c:ptCount val="1"/>
                <c:pt idx="0">
                  <c:v>Solar PV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'Reference Case - 2023'!$I$21:$I$26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- 2023'!$M$21:$M$26</c:f>
              <c:numCache>
                <c:formatCode>0.0%</c:formatCode>
                <c:ptCount val="6"/>
                <c:pt idx="0">
                  <c:v>0.30172651687172219</c:v>
                </c:pt>
                <c:pt idx="1">
                  <c:v>0.3718735598736484</c:v>
                </c:pt>
                <c:pt idx="2">
                  <c:v>0.39881687027590285</c:v>
                </c:pt>
                <c:pt idx="3">
                  <c:v>0.43667337844014392</c:v>
                </c:pt>
                <c:pt idx="4">
                  <c:v>0.46073750829995547</c:v>
                </c:pt>
                <c:pt idx="5">
                  <c:v>0.48994844602030069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77-48FA-942B-DBBD3BA6FCB8}"/>
            </c:ext>
          </c:extLst>
        </c:ser>
        <c:ser>
          <c:idx val="4"/>
          <c:order val="4"/>
          <c:tx>
            <c:strRef>
              <c:f>'Reference Case - 2023'!$N$6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'Reference Case - 2023'!$I$21:$I$26</c:f>
              <c:numCache>
                <c:formatCode>General</c:formatCode>
                <c:ptCount val="6"/>
                <c:pt idx="0">
                  <c:v>2025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'Reference Case - 2023'!$N$21:$N$26</c:f>
              <c:numCache>
                <c:formatCode>0.0%</c:formatCode>
                <c:ptCount val="6"/>
                <c:pt idx="0">
                  <c:v>1.5094404506006862E-2</c:v>
                </c:pt>
                <c:pt idx="1">
                  <c:v>9.1104230227875213E-3</c:v>
                </c:pt>
                <c:pt idx="2">
                  <c:v>7.8051734895954869E-3</c:v>
                </c:pt>
                <c:pt idx="3">
                  <c:v>6.321278868273203E-3</c:v>
                </c:pt>
                <c:pt idx="4">
                  <c:v>4.9972474228068007E-3</c:v>
                </c:pt>
                <c:pt idx="5">
                  <c:v>4.5967416904419845E-3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77-48FA-942B-DBBD3BA6F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6095"/>
        <c:axId val="838122767"/>
      </c:areaChart>
      <c:catAx>
        <c:axId val="83812609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2767"/>
        <c:crosses val="autoZero"/>
        <c:auto val="1"/>
        <c:lblAlgn val="ctr"/>
        <c:lblOffset val="100"/>
        <c:noMultiLvlLbl val="0"/>
      </c:catAx>
      <c:valAx>
        <c:axId val="8381227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609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aseline="0" dirty="0"/>
              <a:t>EPA Post IRA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'Post IRA - 2022'!$J$6</c:f>
              <c:strCache>
                <c:ptCount val="1"/>
                <c:pt idx="0">
                  <c:v>Hydroelectric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'Post IRA - 2022'!$I$21:$I$26</c:f>
              <c:numCache>
                <c:formatCode>General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- 2022'!$J$21:$J$26</c:f>
              <c:numCache>
                <c:formatCode>0.0%</c:formatCode>
                <c:ptCount val="6"/>
                <c:pt idx="0">
                  <c:v>0.20613271818750026</c:v>
                </c:pt>
                <c:pt idx="1">
                  <c:v>0.16986237994981965</c:v>
                </c:pt>
                <c:pt idx="2">
                  <c:v>0.11713929157674512</c:v>
                </c:pt>
                <c:pt idx="3">
                  <c:v>9.7394849648492959E-2</c:v>
                </c:pt>
                <c:pt idx="4">
                  <c:v>7.9762438888100279E-2</c:v>
                </c:pt>
                <c:pt idx="5">
                  <c:v>6.8384367659102094E-2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7F-4C4F-AB55-5D79D1ABF9E3}"/>
            </c:ext>
          </c:extLst>
        </c:ser>
        <c:ser>
          <c:idx val="1"/>
          <c:order val="1"/>
          <c:tx>
            <c:strRef>
              <c:f>'Post IRA - 2022'!$K$6</c:f>
              <c:strCache>
                <c:ptCount val="1"/>
                <c:pt idx="0">
                  <c:v>Geothermal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'Post IRA - 2022'!$I$21:$I$26</c:f>
              <c:numCache>
                <c:formatCode>General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- 2022'!$K$21:$K$26</c:f>
              <c:numCache>
                <c:formatCode>0.0%</c:formatCode>
                <c:ptCount val="6"/>
                <c:pt idx="0">
                  <c:v>1.3746397613155251E-2</c:v>
                </c:pt>
                <c:pt idx="1">
                  <c:v>1.0998088806568307E-2</c:v>
                </c:pt>
                <c:pt idx="2">
                  <c:v>6.9866991687053135E-3</c:v>
                </c:pt>
                <c:pt idx="3">
                  <c:v>5.5226055842442735E-3</c:v>
                </c:pt>
                <c:pt idx="4">
                  <c:v>4.5373377265350142E-3</c:v>
                </c:pt>
                <c:pt idx="5">
                  <c:v>3.866811195377547E-3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7F-4C4F-AB55-5D79D1ABF9E3}"/>
            </c:ext>
          </c:extLst>
        </c:ser>
        <c:ser>
          <c:idx val="2"/>
          <c:order val="2"/>
          <c:tx>
            <c:strRef>
              <c:f>'Post IRA - 2022'!$L$6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'Post IRA - 2022'!$I$21:$I$26</c:f>
              <c:numCache>
                <c:formatCode>General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- 2022'!$L$21:$L$26</c:f>
              <c:numCache>
                <c:formatCode>0.0%</c:formatCode>
                <c:ptCount val="6"/>
                <c:pt idx="0">
                  <c:v>0.44442381472589243</c:v>
                </c:pt>
                <c:pt idx="1">
                  <c:v>0.47358958672434498</c:v>
                </c:pt>
                <c:pt idx="2">
                  <c:v>0.53473968249496084</c:v>
                </c:pt>
                <c:pt idx="3">
                  <c:v>0.5372539643560299</c:v>
                </c:pt>
                <c:pt idx="4">
                  <c:v>0.56321984935408453</c:v>
                </c:pt>
                <c:pt idx="5">
                  <c:v>0.55713667728624439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7F-4C4F-AB55-5D79D1ABF9E3}"/>
            </c:ext>
          </c:extLst>
        </c:ser>
        <c:ser>
          <c:idx val="3"/>
          <c:order val="3"/>
          <c:tx>
            <c:strRef>
              <c:f>'Post IRA - 2022'!$M$6</c:f>
              <c:strCache>
                <c:ptCount val="1"/>
                <c:pt idx="0">
                  <c:v>Solar PV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'Post IRA - 2022'!$I$21:$I$26</c:f>
              <c:numCache>
                <c:formatCode>General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- 2022'!$M$21:$M$26</c:f>
              <c:numCache>
                <c:formatCode>0.0%</c:formatCode>
                <c:ptCount val="6"/>
                <c:pt idx="0">
                  <c:v>0.26675192569901041</c:v>
                </c:pt>
                <c:pt idx="1">
                  <c:v>0.27433639944766885</c:v>
                </c:pt>
                <c:pt idx="2">
                  <c:v>0.27585072469358579</c:v>
                </c:pt>
                <c:pt idx="3">
                  <c:v>0.29465486817625464</c:v>
                </c:pt>
                <c:pt idx="4">
                  <c:v>0.29261475232827466</c:v>
                </c:pt>
                <c:pt idx="5">
                  <c:v>0.30864796893502056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7F-4C4F-AB55-5D79D1ABF9E3}"/>
            </c:ext>
          </c:extLst>
        </c:ser>
        <c:ser>
          <c:idx val="4"/>
          <c:order val="4"/>
          <c:tx>
            <c:strRef>
              <c:f>'Post IRA - 2022'!$N$6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'Post IRA - 2022'!$I$21:$I$26</c:f>
              <c:numCache>
                <c:formatCode>General</c:formatCode>
                <c:ptCount val="6"/>
                <c:pt idx="0">
                  <c:v>2028</c:v>
                </c:pt>
                <c:pt idx="1">
                  <c:v>2030</c:v>
                </c:pt>
                <c:pt idx="2">
                  <c:v>2035</c:v>
                </c:pt>
                <c:pt idx="3">
                  <c:v>2040</c:v>
                </c:pt>
                <c:pt idx="4">
                  <c:v>2045</c:v>
                </c:pt>
                <c:pt idx="5">
                  <c:v>2050</c:v>
                </c:pt>
              </c:numCache>
            </c:numRef>
          </c:cat>
          <c:val>
            <c:numRef>
              <c:f>'Post IRA - 2022'!$N$21:$N$26</c:f>
              <c:numCache>
                <c:formatCode>0.0%</c:formatCode>
                <c:ptCount val="6"/>
                <c:pt idx="0">
                  <c:v>6.894514377444147E-2</c:v>
                </c:pt>
                <c:pt idx="1">
                  <c:v>7.1213545071598314E-2</c:v>
                </c:pt>
                <c:pt idx="2">
                  <c:v>6.5283602066003019E-2</c:v>
                </c:pt>
                <c:pt idx="3">
                  <c:v>6.517371223497824E-2</c:v>
                </c:pt>
                <c:pt idx="4">
                  <c:v>5.9865621703005391E-2</c:v>
                </c:pt>
                <c:pt idx="5">
                  <c:v>6.1964174924255266E-2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7F-4C4F-AB55-5D79D1ABF9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8126095"/>
        <c:axId val="838122767"/>
      </c:areaChart>
      <c:catAx>
        <c:axId val="83812609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2767"/>
        <c:crosses val="autoZero"/>
        <c:auto val="1"/>
        <c:lblAlgn val="ctr"/>
        <c:lblOffset val="100"/>
        <c:noMultiLvlLbl val="0"/>
      </c:catAx>
      <c:valAx>
        <c:axId val="8381227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812609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NPRM Clean Grid</a:t>
            </a:r>
            <a:r>
              <a:rPr lang="en-US" sz="2400" baseline="0" dirty="0"/>
              <a:t> (High)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'Clean Grid (High) - 2022'!$J$6</c:f>
              <c:strCache>
                <c:ptCount val="1"/>
                <c:pt idx="0">
                  <c:v>Hydroelectric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'Clean Grid (High) - 2022'!$I$20:$I$26</c:f>
              <c:numCache>
                <c:formatCode>General</c:formatCode>
                <c:ptCount val="7"/>
                <c:pt idx="0">
                  <c:v>2022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</c:numRef>
          </c:cat>
          <c:val>
            <c:numRef>
              <c:f>'Clean Grid (High) - 2022'!$J$20:$J$26</c:f>
              <c:numCache>
                <c:formatCode>0.0%</c:formatCode>
                <c:ptCount val="7"/>
                <c:pt idx="0">
                  <c:v>0.26250000000000001</c:v>
                </c:pt>
                <c:pt idx="1">
                  <c:v>0.22446223859208617</c:v>
                </c:pt>
                <c:pt idx="2">
                  <c:v>0.14587286905555472</c:v>
                </c:pt>
                <c:pt idx="3">
                  <c:v>0.10144474810025873</c:v>
                </c:pt>
                <c:pt idx="4">
                  <c:v>7.6128847593120094E-2</c:v>
                </c:pt>
                <c:pt idx="5">
                  <c:v>5.6792960828110473E-2</c:v>
                </c:pt>
                <c:pt idx="6">
                  <c:v>4.7308368387441437E-2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C-4E4A-9E9D-36ADFA6AB4E2}"/>
            </c:ext>
          </c:extLst>
        </c:ser>
        <c:ser>
          <c:idx val="1"/>
          <c:order val="1"/>
          <c:tx>
            <c:strRef>
              <c:f>'Clean Grid (High) - 2022'!$K$6</c:f>
              <c:strCache>
                <c:ptCount val="1"/>
                <c:pt idx="0">
                  <c:v>Geothermal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'Clean Grid (High) - 2022'!$I$20:$I$26</c:f>
              <c:numCache>
                <c:formatCode>General</c:formatCode>
                <c:ptCount val="7"/>
                <c:pt idx="0">
                  <c:v>2022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</c:numRef>
          </c:cat>
          <c:val>
            <c:numRef>
              <c:f>'Clean Grid (High) - 2022'!$K$20:$K$26</c:f>
              <c:numCache>
                <c:formatCode>0.0%</c:formatCode>
                <c:ptCount val="7"/>
                <c:pt idx="0">
                  <c:v>1.8700000000000001E-2</c:v>
                </c:pt>
                <c:pt idx="1">
                  <c:v>2.0166440570038677E-2</c:v>
                </c:pt>
                <c:pt idx="2">
                  <c:v>1.6035701184909018E-2</c:v>
                </c:pt>
                <c:pt idx="3">
                  <c:v>1.2287544757349871E-2</c:v>
                </c:pt>
                <c:pt idx="4">
                  <c:v>1.4030832855167999E-2</c:v>
                </c:pt>
                <c:pt idx="5">
                  <c:v>1.0914461913615977E-2</c:v>
                </c:pt>
                <c:pt idx="6">
                  <c:v>1.0273391986410533E-2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0C-4E4A-9E9D-36ADFA6AB4E2}"/>
            </c:ext>
          </c:extLst>
        </c:ser>
        <c:ser>
          <c:idx val="2"/>
          <c:order val="2"/>
          <c:tx>
            <c:strRef>
              <c:f>'Clean Grid (High) - 2022'!$L$6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'Clean Grid (High) - 2022'!$I$20:$I$26</c:f>
              <c:numCache>
                <c:formatCode>General</c:formatCode>
                <c:ptCount val="7"/>
                <c:pt idx="0">
                  <c:v>2022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</c:numRef>
          </c:cat>
          <c:val>
            <c:numRef>
              <c:f>'Clean Grid (High) - 2022'!$L$20:$L$26</c:f>
              <c:numCache>
                <c:formatCode>0.0%</c:formatCode>
                <c:ptCount val="7"/>
                <c:pt idx="0">
                  <c:v>0.4471</c:v>
                </c:pt>
                <c:pt idx="1">
                  <c:v>0.46834679622334402</c:v>
                </c:pt>
                <c:pt idx="2">
                  <c:v>0.38365055925074859</c:v>
                </c:pt>
                <c:pt idx="3">
                  <c:v>0.380322571047016</c:v>
                </c:pt>
                <c:pt idx="4">
                  <c:v>0.39336671909079646</c:v>
                </c:pt>
                <c:pt idx="5">
                  <c:v>0.44662860977542673</c:v>
                </c:pt>
                <c:pt idx="6">
                  <c:v>0.46123174801725003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0C-4E4A-9E9D-36ADFA6AB4E2}"/>
            </c:ext>
          </c:extLst>
        </c:ser>
        <c:ser>
          <c:idx val="3"/>
          <c:order val="3"/>
          <c:tx>
            <c:strRef>
              <c:f>'Clean Grid (High) - 2022'!$M$6</c:f>
              <c:strCache>
                <c:ptCount val="1"/>
                <c:pt idx="0">
                  <c:v>Solar PV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'Clean Grid (High) - 2022'!$I$20:$I$26</c:f>
              <c:numCache>
                <c:formatCode>General</c:formatCode>
                <c:ptCount val="7"/>
                <c:pt idx="0">
                  <c:v>2022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</c:numRef>
          </c:cat>
          <c:val>
            <c:numRef>
              <c:f>'Clean Grid (High) - 2022'!$M$20:$M$26</c:f>
              <c:numCache>
                <c:formatCode>0.0%</c:formatCode>
                <c:ptCount val="7"/>
                <c:pt idx="0">
                  <c:v>0.21029999999999999</c:v>
                </c:pt>
                <c:pt idx="1">
                  <c:v>0.23625749553382652</c:v>
                </c:pt>
                <c:pt idx="2">
                  <c:v>0.41754705970379286</c:v>
                </c:pt>
                <c:pt idx="3">
                  <c:v>0.48111761913562984</c:v>
                </c:pt>
                <c:pt idx="4">
                  <c:v>0.49851771401749551</c:v>
                </c:pt>
                <c:pt idx="5">
                  <c:v>0.47231267332417687</c:v>
                </c:pt>
                <c:pt idx="6">
                  <c:v>0.47008035182975666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0C-4E4A-9E9D-36ADFA6AB4E2}"/>
            </c:ext>
          </c:extLst>
        </c:ser>
        <c:ser>
          <c:idx val="4"/>
          <c:order val="4"/>
          <c:tx>
            <c:strRef>
              <c:f>'Clean Grid (High) - 2022'!$N$6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'Clean Grid (High) - 2022'!$I$20:$I$26</c:f>
              <c:numCache>
                <c:formatCode>General</c:formatCode>
                <c:ptCount val="7"/>
                <c:pt idx="0">
                  <c:v>2022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</c:numRef>
          </c:cat>
          <c:val>
            <c:numRef>
              <c:f>'Clean Grid (High) - 2022'!$N$20:$N$26</c:f>
              <c:numCache>
                <c:formatCode>0.0%</c:formatCode>
                <c:ptCount val="7"/>
                <c:pt idx="0">
                  <c:v>6.1499999999999999E-2</c:v>
                </c:pt>
                <c:pt idx="1">
                  <c:v>5.0767029080704684E-2</c:v>
                </c:pt>
                <c:pt idx="2">
                  <c:v>3.6893810804994757E-2</c:v>
                </c:pt>
                <c:pt idx="3">
                  <c:v>2.4827516959745454E-2</c:v>
                </c:pt>
                <c:pt idx="4">
                  <c:v>1.7955886443420045E-2</c:v>
                </c:pt>
                <c:pt idx="5">
                  <c:v>1.3351294158669903E-2</c:v>
                </c:pt>
                <c:pt idx="6">
                  <c:v>1.1106139779141499E-2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0C-4E4A-9E9D-36ADFA6AB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42551023"/>
        <c:axId val="942558927"/>
      </c:areaChart>
      <c:catAx>
        <c:axId val="9425510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2558927"/>
        <c:crosses val="autoZero"/>
        <c:auto val="1"/>
        <c:lblAlgn val="ctr"/>
        <c:lblOffset val="100"/>
        <c:noMultiLvlLbl val="0"/>
      </c:catAx>
      <c:valAx>
        <c:axId val="9425589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25510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421826-5CD1-43C5-AA35-BDBE41F0018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A35CEC9-5AC9-4B47-ABDF-4C472CA8F7DB}">
      <dgm:prSet phldrT="[Text]"/>
      <dgm:spPr/>
      <dgm:t>
        <a:bodyPr/>
        <a:lstStyle/>
        <a:p>
          <a:pPr rtl="0"/>
          <a:r>
            <a:rPr lang="en-US" b="0" dirty="0"/>
            <a:t>EPA </a:t>
          </a:r>
          <a:r>
            <a:rPr lang="en-US" b="0" dirty="0">
              <a:latin typeface="Calibri Light" panose="020F0302020204030204"/>
            </a:rPr>
            <a:t>IPM Post</a:t>
          </a:r>
          <a:r>
            <a:rPr lang="en-US" b="0" dirty="0"/>
            <a:t> IRA 2022 Reference</a:t>
          </a:r>
        </a:p>
      </dgm:t>
    </dgm:pt>
    <dgm:pt modelId="{E35EA0AA-C228-4DD9-845F-F4667EF1F95E}" type="parTrans" cxnId="{9D129C74-36A0-4213-97A3-B33AE441B86B}">
      <dgm:prSet/>
      <dgm:spPr/>
      <dgm:t>
        <a:bodyPr/>
        <a:lstStyle/>
        <a:p>
          <a:endParaRPr lang="en-US"/>
        </a:p>
      </dgm:t>
    </dgm:pt>
    <dgm:pt modelId="{52E01325-E16C-4E4E-BAFB-FAB14513FB8B}" type="sibTrans" cxnId="{9D129C74-36A0-4213-97A3-B33AE441B86B}">
      <dgm:prSet/>
      <dgm:spPr/>
      <dgm:t>
        <a:bodyPr/>
        <a:lstStyle/>
        <a:p>
          <a:endParaRPr lang="en-US"/>
        </a:p>
      </dgm:t>
    </dgm:pt>
    <dgm:pt modelId="{12E2E8B5-2A5C-4025-AE63-343CBECE7D67}">
      <dgm:prSet phldrT="[Text]"/>
      <dgm:spPr/>
      <dgm:t>
        <a:bodyPr/>
        <a:lstStyle/>
        <a:p>
          <a:r>
            <a:rPr lang="en-US" dirty="0"/>
            <a:t>2028-2050 Electricity Generation Mix</a:t>
          </a:r>
        </a:p>
      </dgm:t>
    </dgm:pt>
    <dgm:pt modelId="{C629721B-259F-4618-9FBC-78689E7E7BAA}" type="parTrans" cxnId="{D6C1F05E-9054-4D67-8F57-41D93A3F1355}">
      <dgm:prSet/>
      <dgm:spPr/>
      <dgm:t>
        <a:bodyPr/>
        <a:lstStyle/>
        <a:p>
          <a:endParaRPr lang="en-US"/>
        </a:p>
      </dgm:t>
    </dgm:pt>
    <dgm:pt modelId="{8559870E-8280-404C-AA4E-35E21A7D5454}" type="sibTrans" cxnId="{D6C1F05E-9054-4D67-8F57-41D93A3F1355}">
      <dgm:prSet/>
      <dgm:spPr/>
      <dgm:t>
        <a:bodyPr/>
        <a:lstStyle/>
        <a:p>
          <a:endParaRPr lang="en-US"/>
        </a:p>
      </dgm:t>
    </dgm:pt>
    <dgm:pt modelId="{32C83AA8-9A96-4A5E-BE3A-D7553A6BFDFA}">
      <dgm:prSet phldrT="[Text]"/>
      <dgm:spPr/>
      <dgm:t>
        <a:bodyPr/>
        <a:lstStyle/>
        <a:p>
          <a:r>
            <a:rPr lang="en-US" dirty="0"/>
            <a:t>GREET 2022</a:t>
          </a:r>
        </a:p>
      </dgm:t>
    </dgm:pt>
    <dgm:pt modelId="{3183DD5E-4724-4D5E-8ABE-33195AA58C9F}" type="parTrans" cxnId="{18D2F59A-1FBC-4ABF-91E8-C0CBBD807204}">
      <dgm:prSet/>
      <dgm:spPr/>
      <dgm:t>
        <a:bodyPr/>
        <a:lstStyle/>
        <a:p>
          <a:endParaRPr lang="en-US"/>
        </a:p>
      </dgm:t>
    </dgm:pt>
    <dgm:pt modelId="{FFEADED4-7565-4966-8570-CAA402E547DA}" type="sibTrans" cxnId="{18D2F59A-1FBC-4ABF-91E8-C0CBBD807204}">
      <dgm:prSet/>
      <dgm:spPr/>
      <dgm:t>
        <a:bodyPr/>
        <a:lstStyle/>
        <a:p>
          <a:endParaRPr lang="en-US"/>
        </a:p>
      </dgm:t>
    </dgm:pt>
    <dgm:pt modelId="{F59ECADE-F0AA-492C-8376-52019ECCC0FD}">
      <dgm:prSet phldrT="[Text]"/>
      <dgm:spPr/>
      <dgm:t>
        <a:bodyPr/>
        <a:lstStyle/>
        <a:p>
          <a:r>
            <a:rPr lang="en-US" dirty="0"/>
            <a:t>2028-2050 Well-to-Tank Emission Factors</a:t>
          </a:r>
        </a:p>
      </dgm:t>
    </dgm:pt>
    <dgm:pt modelId="{7A6B70D6-39A0-48F7-9FA6-6D4A9A94BB1C}" type="parTrans" cxnId="{A90AECAB-E2E1-47E9-8B2F-3E934360B396}">
      <dgm:prSet/>
      <dgm:spPr/>
      <dgm:t>
        <a:bodyPr/>
        <a:lstStyle/>
        <a:p>
          <a:endParaRPr lang="en-US"/>
        </a:p>
      </dgm:t>
    </dgm:pt>
    <dgm:pt modelId="{FE56DF54-D6FF-403C-A015-3EE772114018}" type="sibTrans" cxnId="{A90AECAB-E2E1-47E9-8B2F-3E934360B396}">
      <dgm:prSet/>
      <dgm:spPr/>
      <dgm:t>
        <a:bodyPr/>
        <a:lstStyle/>
        <a:p>
          <a:endParaRPr lang="en-US"/>
        </a:p>
      </dgm:t>
    </dgm:pt>
    <dgm:pt modelId="{1C0CCAFB-3C89-40B9-859B-95A4926ED282}">
      <dgm:prSet phldrT="[Text]"/>
      <dgm:spPr/>
      <dgm:t>
        <a:bodyPr/>
        <a:lstStyle/>
        <a:p>
          <a:r>
            <a:rPr lang="en-US" dirty="0"/>
            <a:t>CAFE LD &amp; HDPUV DEIS (August 2023)</a:t>
          </a:r>
        </a:p>
      </dgm:t>
    </dgm:pt>
    <dgm:pt modelId="{442B49A3-1641-4365-9FAF-01795F0C452A}" type="parTrans" cxnId="{F83F7AB0-E16B-4149-BE67-2921DFD32A51}">
      <dgm:prSet/>
      <dgm:spPr/>
      <dgm:t>
        <a:bodyPr/>
        <a:lstStyle/>
        <a:p>
          <a:endParaRPr lang="en-US"/>
        </a:p>
      </dgm:t>
    </dgm:pt>
    <dgm:pt modelId="{14391E6E-59BF-488C-9C24-97545B841D27}" type="sibTrans" cxnId="{F83F7AB0-E16B-4149-BE67-2921DFD32A51}">
      <dgm:prSet/>
      <dgm:spPr/>
      <dgm:t>
        <a:bodyPr/>
        <a:lstStyle/>
        <a:p>
          <a:endParaRPr lang="en-US"/>
        </a:p>
      </dgm:t>
    </dgm:pt>
    <dgm:pt modelId="{B41CD0D9-4654-4B8D-984A-EA75082302EA}">
      <dgm:prSet/>
      <dgm:spPr/>
      <dgm:t>
        <a:bodyPr/>
        <a:lstStyle/>
        <a:p>
          <a:pPr rtl="0"/>
          <a:r>
            <a:rPr lang="en-US" dirty="0"/>
            <a:t>2028-2050 </a:t>
          </a:r>
          <a:r>
            <a:rPr lang="en-US" dirty="0">
              <a:latin typeface="Calibri Light" panose="020F0302020204030204"/>
            </a:rPr>
            <a:t>LD &amp; HDPUV Inventories</a:t>
          </a:r>
          <a:endParaRPr lang="en-US" dirty="0"/>
        </a:p>
      </dgm:t>
    </dgm:pt>
    <dgm:pt modelId="{E573CBCF-8836-4275-8B07-8E45731C1601}" type="parTrans" cxnId="{2CE9D59A-C135-40DE-B548-A1082113B9D0}">
      <dgm:prSet/>
      <dgm:spPr/>
      <dgm:t>
        <a:bodyPr/>
        <a:lstStyle/>
        <a:p>
          <a:endParaRPr lang="en-US"/>
        </a:p>
      </dgm:t>
    </dgm:pt>
    <dgm:pt modelId="{67B8F44D-ACCF-4178-A61C-A8D775A0E378}" type="sibTrans" cxnId="{2CE9D59A-C135-40DE-B548-A1082113B9D0}">
      <dgm:prSet/>
      <dgm:spPr/>
      <dgm:t>
        <a:bodyPr/>
        <a:lstStyle/>
        <a:p>
          <a:endParaRPr lang="en-US"/>
        </a:p>
      </dgm:t>
    </dgm:pt>
    <dgm:pt modelId="{636440A5-EDE7-489D-8366-F622F1BC117C}">
      <dgm:prSet/>
      <dgm:spPr/>
      <dgm:t>
        <a:bodyPr/>
        <a:lstStyle/>
        <a:p>
          <a:r>
            <a:rPr lang="en-US" dirty="0"/>
            <a:t>CAMx</a:t>
          </a:r>
          <a:r>
            <a:rPr lang="en-US" dirty="0">
              <a:latin typeface="Calibri Light" panose="020F0302020204030204"/>
            </a:rPr>
            <a:t>/CMAQ</a:t>
          </a:r>
          <a:endParaRPr lang="en-US" dirty="0"/>
        </a:p>
      </dgm:t>
    </dgm:pt>
    <dgm:pt modelId="{76F39D2F-F631-466C-91C7-2B37E6429EFD}" type="parTrans" cxnId="{1216A329-4F30-4ED6-AF86-450B81B9721C}">
      <dgm:prSet/>
      <dgm:spPr/>
      <dgm:t>
        <a:bodyPr/>
        <a:lstStyle/>
        <a:p>
          <a:endParaRPr lang="en-US"/>
        </a:p>
      </dgm:t>
    </dgm:pt>
    <dgm:pt modelId="{A8CDA8D9-6301-49F1-BCDB-64E2CF4010CB}" type="sibTrans" cxnId="{1216A329-4F30-4ED6-AF86-450B81B9721C}">
      <dgm:prSet/>
      <dgm:spPr/>
      <dgm:t>
        <a:bodyPr/>
        <a:lstStyle/>
        <a:p>
          <a:endParaRPr lang="en-US"/>
        </a:p>
      </dgm:t>
    </dgm:pt>
    <dgm:pt modelId="{968A2FF1-7093-4FDF-BE5C-F10CEF4F106A}">
      <dgm:prSet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 2050 Gridded Pollutant Concentrations</a:t>
          </a:r>
          <a:endParaRPr lang="en-US" dirty="0"/>
        </a:p>
      </dgm:t>
    </dgm:pt>
    <dgm:pt modelId="{05D2047A-4344-4F02-B846-3D47448477EC}" type="parTrans" cxnId="{DE8D6B42-0DF7-480A-A8C6-60F3F781B468}">
      <dgm:prSet/>
      <dgm:spPr/>
      <dgm:t>
        <a:bodyPr/>
        <a:lstStyle/>
        <a:p>
          <a:endParaRPr lang="en-US"/>
        </a:p>
      </dgm:t>
    </dgm:pt>
    <dgm:pt modelId="{8AC80E9D-26B0-4769-9F75-53B0A56B9C83}" type="sibTrans" cxnId="{DE8D6B42-0DF7-480A-A8C6-60F3F781B468}">
      <dgm:prSet/>
      <dgm:spPr/>
      <dgm:t>
        <a:bodyPr/>
        <a:lstStyle/>
        <a:p>
          <a:endParaRPr lang="en-US"/>
        </a:p>
      </dgm:t>
    </dgm:pt>
    <dgm:pt modelId="{0851F913-E9E9-41CD-AE28-D2EEBBAF2C23}" type="pres">
      <dgm:prSet presAssocID="{47421826-5CD1-43C5-AA35-BDBE41F00188}" presName="CompostProcess" presStyleCnt="0">
        <dgm:presLayoutVars>
          <dgm:dir/>
          <dgm:resizeHandles val="exact"/>
        </dgm:presLayoutVars>
      </dgm:prSet>
      <dgm:spPr/>
    </dgm:pt>
    <dgm:pt modelId="{8F2CB352-00D3-41B9-BFBD-8FE5DF2C48CD}" type="pres">
      <dgm:prSet presAssocID="{47421826-5CD1-43C5-AA35-BDBE41F00188}" presName="arrow" presStyleLbl="bgShp" presStyleIdx="0" presStyleCnt="1"/>
      <dgm:spPr/>
    </dgm:pt>
    <dgm:pt modelId="{9999C65E-7F35-40F2-B643-D5C217BD2C81}" type="pres">
      <dgm:prSet presAssocID="{47421826-5CD1-43C5-AA35-BDBE41F00188}" presName="linearProcess" presStyleCnt="0"/>
      <dgm:spPr/>
    </dgm:pt>
    <dgm:pt modelId="{36E70272-3A5D-43ED-A764-99867EF0CFFE}" type="pres">
      <dgm:prSet presAssocID="{3A35CEC9-5AC9-4B47-ABDF-4C472CA8F7DB}" presName="textNode" presStyleLbl="node1" presStyleIdx="0" presStyleCnt="4">
        <dgm:presLayoutVars>
          <dgm:bulletEnabled val="1"/>
        </dgm:presLayoutVars>
      </dgm:prSet>
      <dgm:spPr/>
    </dgm:pt>
    <dgm:pt modelId="{8872E940-9B9D-4770-BBB2-C9115F9FCAA7}" type="pres">
      <dgm:prSet presAssocID="{52E01325-E16C-4E4E-BAFB-FAB14513FB8B}" presName="sibTrans" presStyleCnt="0"/>
      <dgm:spPr/>
    </dgm:pt>
    <dgm:pt modelId="{FE9FF7CA-E56B-42CB-8A6D-343BE71247EA}" type="pres">
      <dgm:prSet presAssocID="{32C83AA8-9A96-4A5E-BE3A-D7553A6BFDFA}" presName="textNode" presStyleLbl="node1" presStyleIdx="1" presStyleCnt="4">
        <dgm:presLayoutVars>
          <dgm:bulletEnabled val="1"/>
        </dgm:presLayoutVars>
      </dgm:prSet>
      <dgm:spPr/>
    </dgm:pt>
    <dgm:pt modelId="{6EE7A7DD-B346-4811-98E0-791B41FC0C9C}" type="pres">
      <dgm:prSet presAssocID="{FFEADED4-7565-4966-8570-CAA402E547DA}" presName="sibTrans" presStyleCnt="0"/>
      <dgm:spPr/>
    </dgm:pt>
    <dgm:pt modelId="{90509E61-3DEB-44DD-9B84-594A92394D2A}" type="pres">
      <dgm:prSet presAssocID="{1C0CCAFB-3C89-40B9-859B-95A4926ED282}" presName="textNode" presStyleLbl="node1" presStyleIdx="2" presStyleCnt="4">
        <dgm:presLayoutVars>
          <dgm:bulletEnabled val="1"/>
        </dgm:presLayoutVars>
      </dgm:prSet>
      <dgm:spPr/>
    </dgm:pt>
    <dgm:pt modelId="{EFD60DFF-D7AB-4477-9916-AAF25CBAF4DC}" type="pres">
      <dgm:prSet presAssocID="{14391E6E-59BF-488C-9C24-97545B841D27}" presName="sibTrans" presStyleCnt="0"/>
      <dgm:spPr/>
    </dgm:pt>
    <dgm:pt modelId="{84D683A7-6272-49A4-A832-04CF7C721AA5}" type="pres">
      <dgm:prSet presAssocID="{636440A5-EDE7-489D-8366-F622F1BC117C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9D353309-9624-45E3-8348-6B2C1E7ECF13}" type="presOf" srcId="{1C0CCAFB-3C89-40B9-859B-95A4926ED282}" destId="{90509E61-3DEB-44DD-9B84-594A92394D2A}" srcOrd="0" destOrd="0" presId="urn:microsoft.com/office/officeart/2005/8/layout/hProcess9"/>
    <dgm:cxn modelId="{A2B65F0A-37F8-4D7D-A026-686CB743E636}" type="presOf" srcId="{636440A5-EDE7-489D-8366-F622F1BC117C}" destId="{84D683A7-6272-49A4-A832-04CF7C721AA5}" srcOrd="0" destOrd="0" presId="urn:microsoft.com/office/officeart/2005/8/layout/hProcess9"/>
    <dgm:cxn modelId="{DCDC4117-7F42-42FB-BB06-23F8F054CA07}" type="presOf" srcId="{B41CD0D9-4654-4B8D-984A-EA75082302EA}" destId="{90509E61-3DEB-44DD-9B84-594A92394D2A}" srcOrd="0" destOrd="1" presId="urn:microsoft.com/office/officeart/2005/8/layout/hProcess9"/>
    <dgm:cxn modelId="{1216A329-4F30-4ED6-AF86-450B81B9721C}" srcId="{47421826-5CD1-43C5-AA35-BDBE41F00188}" destId="{636440A5-EDE7-489D-8366-F622F1BC117C}" srcOrd="3" destOrd="0" parTransId="{76F39D2F-F631-466C-91C7-2B37E6429EFD}" sibTransId="{A8CDA8D9-6301-49F1-BCDB-64E2CF4010CB}"/>
    <dgm:cxn modelId="{D6C1F05E-9054-4D67-8F57-41D93A3F1355}" srcId="{3A35CEC9-5AC9-4B47-ABDF-4C472CA8F7DB}" destId="{12E2E8B5-2A5C-4025-AE63-343CBECE7D67}" srcOrd="0" destOrd="0" parTransId="{C629721B-259F-4618-9FBC-78689E7E7BAA}" sibTransId="{8559870E-8280-404C-AA4E-35E21A7D5454}"/>
    <dgm:cxn modelId="{DE8D6B42-0DF7-480A-A8C6-60F3F781B468}" srcId="{636440A5-EDE7-489D-8366-F622F1BC117C}" destId="{968A2FF1-7093-4FDF-BE5C-F10CEF4F106A}" srcOrd="0" destOrd="0" parTransId="{05D2047A-4344-4F02-B846-3D47448477EC}" sibTransId="{8AC80E9D-26B0-4769-9F75-53B0A56B9C83}"/>
    <dgm:cxn modelId="{44506243-E94D-446E-BD14-2BA796F542E4}" type="presOf" srcId="{F59ECADE-F0AA-492C-8376-52019ECCC0FD}" destId="{FE9FF7CA-E56B-42CB-8A6D-343BE71247EA}" srcOrd="0" destOrd="1" presId="urn:microsoft.com/office/officeart/2005/8/layout/hProcess9"/>
    <dgm:cxn modelId="{9D129C74-36A0-4213-97A3-B33AE441B86B}" srcId="{47421826-5CD1-43C5-AA35-BDBE41F00188}" destId="{3A35CEC9-5AC9-4B47-ABDF-4C472CA8F7DB}" srcOrd="0" destOrd="0" parTransId="{E35EA0AA-C228-4DD9-845F-F4667EF1F95E}" sibTransId="{52E01325-E16C-4E4E-BAFB-FAB14513FB8B}"/>
    <dgm:cxn modelId="{FF403F57-D0F5-4F8B-8A35-1432E2A70B34}" type="presOf" srcId="{968A2FF1-7093-4FDF-BE5C-F10CEF4F106A}" destId="{84D683A7-6272-49A4-A832-04CF7C721AA5}" srcOrd="0" destOrd="1" presId="urn:microsoft.com/office/officeart/2005/8/layout/hProcess9"/>
    <dgm:cxn modelId="{E0A0109A-53B4-47DC-8F11-71B9AD08CAB7}" type="presOf" srcId="{47421826-5CD1-43C5-AA35-BDBE41F00188}" destId="{0851F913-E9E9-41CD-AE28-D2EEBBAF2C23}" srcOrd="0" destOrd="0" presId="urn:microsoft.com/office/officeart/2005/8/layout/hProcess9"/>
    <dgm:cxn modelId="{2CE9D59A-C135-40DE-B548-A1082113B9D0}" srcId="{1C0CCAFB-3C89-40B9-859B-95A4926ED282}" destId="{B41CD0D9-4654-4B8D-984A-EA75082302EA}" srcOrd="0" destOrd="0" parTransId="{E573CBCF-8836-4275-8B07-8E45731C1601}" sibTransId="{67B8F44D-ACCF-4178-A61C-A8D775A0E378}"/>
    <dgm:cxn modelId="{18D2F59A-1FBC-4ABF-91E8-C0CBBD807204}" srcId="{47421826-5CD1-43C5-AA35-BDBE41F00188}" destId="{32C83AA8-9A96-4A5E-BE3A-D7553A6BFDFA}" srcOrd="1" destOrd="0" parTransId="{3183DD5E-4724-4D5E-8ABE-33195AA58C9F}" sibTransId="{FFEADED4-7565-4966-8570-CAA402E547DA}"/>
    <dgm:cxn modelId="{C3A421AB-8297-43D3-AC28-80CB755761D6}" type="presOf" srcId="{32C83AA8-9A96-4A5E-BE3A-D7553A6BFDFA}" destId="{FE9FF7CA-E56B-42CB-8A6D-343BE71247EA}" srcOrd="0" destOrd="0" presId="urn:microsoft.com/office/officeart/2005/8/layout/hProcess9"/>
    <dgm:cxn modelId="{A90AECAB-E2E1-47E9-8B2F-3E934360B396}" srcId="{32C83AA8-9A96-4A5E-BE3A-D7553A6BFDFA}" destId="{F59ECADE-F0AA-492C-8376-52019ECCC0FD}" srcOrd="0" destOrd="0" parTransId="{7A6B70D6-39A0-48F7-9FA6-6D4A9A94BB1C}" sibTransId="{FE56DF54-D6FF-403C-A015-3EE772114018}"/>
    <dgm:cxn modelId="{F83F7AB0-E16B-4149-BE67-2921DFD32A51}" srcId="{47421826-5CD1-43C5-AA35-BDBE41F00188}" destId="{1C0CCAFB-3C89-40B9-859B-95A4926ED282}" srcOrd="2" destOrd="0" parTransId="{442B49A3-1641-4365-9FAF-01795F0C452A}" sibTransId="{14391E6E-59BF-488C-9C24-97545B841D27}"/>
    <dgm:cxn modelId="{AB6D75CD-E18B-4FB1-A6E5-BD11E22D0403}" type="presOf" srcId="{3A35CEC9-5AC9-4B47-ABDF-4C472CA8F7DB}" destId="{36E70272-3A5D-43ED-A764-99867EF0CFFE}" srcOrd="0" destOrd="0" presId="urn:microsoft.com/office/officeart/2005/8/layout/hProcess9"/>
    <dgm:cxn modelId="{3C7AE5D6-C681-403B-8FDE-EB06BF75501A}" type="presOf" srcId="{12E2E8B5-2A5C-4025-AE63-343CBECE7D67}" destId="{36E70272-3A5D-43ED-A764-99867EF0CFFE}" srcOrd="0" destOrd="1" presId="urn:microsoft.com/office/officeart/2005/8/layout/hProcess9"/>
    <dgm:cxn modelId="{3589DBED-982A-45A2-B970-6A9B045C75CD}" type="presParOf" srcId="{0851F913-E9E9-41CD-AE28-D2EEBBAF2C23}" destId="{8F2CB352-00D3-41B9-BFBD-8FE5DF2C48CD}" srcOrd="0" destOrd="0" presId="urn:microsoft.com/office/officeart/2005/8/layout/hProcess9"/>
    <dgm:cxn modelId="{B3A2F5BC-68C2-4E9D-BE80-B3C1D84350B9}" type="presParOf" srcId="{0851F913-E9E9-41CD-AE28-D2EEBBAF2C23}" destId="{9999C65E-7F35-40F2-B643-D5C217BD2C81}" srcOrd="1" destOrd="0" presId="urn:microsoft.com/office/officeart/2005/8/layout/hProcess9"/>
    <dgm:cxn modelId="{4983C09B-4601-4BC0-9ABF-2B8F572337E3}" type="presParOf" srcId="{9999C65E-7F35-40F2-B643-D5C217BD2C81}" destId="{36E70272-3A5D-43ED-A764-99867EF0CFFE}" srcOrd="0" destOrd="0" presId="urn:microsoft.com/office/officeart/2005/8/layout/hProcess9"/>
    <dgm:cxn modelId="{D4C972E4-72B8-48A7-943C-F28311C219CD}" type="presParOf" srcId="{9999C65E-7F35-40F2-B643-D5C217BD2C81}" destId="{8872E940-9B9D-4770-BBB2-C9115F9FCAA7}" srcOrd="1" destOrd="0" presId="urn:microsoft.com/office/officeart/2005/8/layout/hProcess9"/>
    <dgm:cxn modelId="{50EBF574-A972-433C-A48D-8EC280A61F29}" type="presParOf" srcId="{9999C65E-7F35-40F2-B643-D5C217BD2C81}" destId="{FE9FF7CA-E56B-42CB-8A6D-343BE71247EA}" srcOrd="2" destOrd="0" presId="urn:microsoft.com/office/officeart/2005/8/layout/hProcess9"/>
    <dgm:cxn modelId="{BDAB8D04-0915-4A07-80F5-0485EF585021}" type="presParOf" srcId="{9999C65E-7F35-40F2-B643-D5C217BD2C81}" destId="{6EE7A7DD-B346-4811-98E0-791B41FC0C9C}" srcOrd="3" destOrd="0" presId="urn:microsoft.com/office/officeart/2005/8/layout/hProcess9"/>
    <dgm:cxn modelId="{D961A7A6-97AF-4E33-A0BA-4171D256F54C}" type="presParOf" srcId="{9999C65E-7F35-40F2-B643-D5C217BD2C81}" destId="{90509E61-3DEB-44DD-9B84-594A92394D2A}" srcOrd="4" destOrd="0" presId="urn:microsoft.com/office/officeart/2005/8/layout/hProcess9"/>
    <dgm:cxn modelId="{FE4B1C15-7E25-4B03-AED1-8C802C7D12B2}" type="presParOf" srcId="{9999C65E-7F35-40F2-B643-D5C217BD2C81}" destId="{EFD60DFF-D7AB-4477-9916-AAF25CBAF4DC}" srcOrd="5" destOrd="0" presId="urn:microsoft.com/office/officeart/2005/8/layout/hProcess9"/>
    <dgm:cxn modelId="{4577B338-E3A4-4DB0-9314-D2624CD3FD77}" type="presParOf" srcId="{9999C65E-7F35-40F2-B643-D5C217BD2C81}" destId="{84D683A7-6272-49A4-A832-04CF7C721AA5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2CB352-00D3-41B9-BFBD-8FE5DF2C48CD}">
      <dsp:nvSpPr>
        <dsp:cNvPr id="0" name=""/>
        <dsp:cNvSpPr/>
      </dsp:nvSpPr>
      <dsp:spPr>
        <a:xfrm>
          <a:off x="832246" y="0"/>
          <a:ext cx="9432131" cy="47498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E70272-3A5D-43ED-A764-99867EF0CFFE}">
      <dsp:nvSpPr>
        <dsp:cNvPr id="0" name=""/>
        <dsp:cNvSpPr/>
      </dsp:nvSpPr>
      <dsp:spPr>
        <a:xfrm>
          <a:off x="5553" y="1424939"/>
          <a:ext cx="2671209" cy="189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kern="1200" dirty="0"/>
            <a:t>EPA </a:t>
          </a:r>
          <a:r>
            <a:rPr lang="en-US" sz="2300" b="0" kern="1200" dirty="0">
              <a:latin typeface="Calibri Light" panose="020F0302020204030204"/>
            </a:rPr>
            <a:t>IPM Post</a:t>
          </a:r>
          <a:r>
            <a:rPr lang="en-US" sz="2300" b="0" kern="1200" dirty="0"/>
            <a:t> IRA 2022 Reference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2028-2050 Electricity Generation Mix</a:t>
          </a:r>
        </a:p>
      </dsp:txBody>
      <dsp:txXfrm>
        <a:off x="98299" y="1517685"/>
        <a:ext cx="2485717" cy="1714428"/>
      </dsp:txXfrm>
    </dsp:sp>
    <dsp:sp modelId="{FE9FF7CA-E56B-42CB-8A6D-343BE71247EA}">
      <dsp:nvSpPr>
        <dsp:cNvPr id="0" name=""/>
        <dsp:cNvSpPr/>
      </dsp:nvSpPr>
      <dsp:spPr>
        <a:xfrm>
          <a:off x="2810323" y="1424939"/>
          <a:ext cx="2671209" cy="189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GREET 2022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2028-2050 Well-to-Tank Emission Factors</a:t>
          </a:r>
        </a:p>
      </dsp:txBody>
      <dsp:txXfrm>
        <a:off x="2903069" y="1517685"/>
        <a:ext cx="2485717" cy="1714428"/>
      </dsp:txXfrm>
    </dsp:sp>
    <dsp:sp modelId="{90509E61-3DEB-44DD-9B84-594A92394D2A}">
      <dsp:nvSpPr>
        <dsp:cNvPr id="0" name=""/>
        <dsp:cNvSpPr/>
      </dsp:nvSpPr>
      <dsp:spPr>
        <a:xfrm>
          <a:off x="5615092" y="1424939"/>
          <a:ext cx="2671209" cy="189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CAFE LD &amp; HDPUV DEIS (August 2023)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2028-2050 </a:t>
          </a:r>
          <a:r>
            <a:rPr lang="en-US" sz="1800" kern="1200" dirty="0">
              <a:latin typeface="Calibri Light" panose="020F0302020204030204"/>
            </a:rPr>
            <a:t>LD &amp; HDPUV Inventories</a:t>
          </a:r>
          <a:endParaRPr lang="en-US" sz="1800" kern="1200" dirty="0"/>
        </a:p>
      </dsp:txBody>
      <dsp:txXfrm>
        <a:off x="5707838" y="1517685"/>
        <a:ext cx="2485717" cy="1714428"/>
      </dsp:txXfrm>
    </dsp:sp>
    <dsp:sp modelId="{84D683A7-6272-49A4-A832-04CF7C721AA5}">
      <dsp:nvSpPr>
        <dsp:cNvPr id="0" name=""/>
        <dsp:cNvSpPr/>
      </dsp:nvSpPr>
      <dsp:spPr>
        <a:xfrm>
          <a:off x="8419862" y="1424939"/>
          <a:ext cx="2671209" cy="189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CAMx</a:t>
          </a:r>
          <a:r>
            <a:rPr lang="en-US" sz="2300" kern="1200" dirty="0">
              <a:latin typeface="Calibri Light" panose="020F0302020204030204"/>
            </a:rPr>
            <a:t>/CMAQ</a:t>
          </a:r>
          <a:endParaRPr lang="en-US" sz="23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Calibri Light" panose="020F0302020204030204"/>
            </a:rPr>
            <a:t> 2050 Gridded Pollutant Concentrations</a:t>
          </a:r>
          <a:endParaRPr lang="en-US" sz="1800" kern="1200" dirty="0"/>
        </a:p>
      </dsp:txBody>
      <dsp:txXfrm>
        <a:off x="8512608" y="1517685"/>
        <a:ext cx="2485717" cy="17144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Gill Sans Regular" panose="020B0502020104020203" pitchFamily="34" charset="-79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8A1C7-85EE-4973-8FD0-6930410A38FD}" type="datetimeFigureOut">
              <a:rPr lang="en-US" smtClean="0">
                <a:latin typeface="Gill Sans Regular" panose="020B0502020104020203" pitchFamily="34" charset="-79"/>
              </a:rPr>
              <a:t>8/30/2023</a:t>
            </a:fld>
            <a:endParaRPr lang="en-US" dirty="0">
              <a:latin typeface="Gill Sans Regular" panose="020B0502020104020203" pitchFamily="34" charset="-79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Gill Sans Regular" panose="020B0502020104020203" pitchFamily="34" charset="-79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81903-BF89-4522-9020-27ED7A58AB21}" type="slidenum">
              <a:rPr lang="en-US" smtClean="0">
                <a:latin typeface="Gill Sans Regular" panose="020B0502020104020203" pitchFamily="34" charset="-79"/>
              </a:rPr>
              <a:t>‹#›</a:t>
            </a:fld>
            <a:endParaRPr lang="en-US" dirty="0">
              <a:latin typeface="Gill Sans Regular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54331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Gill Sans Regular" panose="020B0502020104020203" pitchFamily="34" charset="-79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Gill Sans Regular" panose="020B0502020104020203" pitchFamily="34" charset="-79"/>
              </a:defRPr>
            </a:lvl1pPr>
          </a:lstStyle>
          <a:p>
            <a:fld id="{14302575-EAFD-48B6-A9F7-2FFF2179805D}" type="datetimeFigureOut">
              <a:rPr lang="en-US" smtClean="0"/>
              <a:pPr/>
              <a:t>8/30/2023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Gill Sans Regular" panose="020B0502020104020203" pitchFamily="34" charset="-79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Gill Sans Regular" panose="020B0502020104020203" pitchFamily="34" charset="-79"/>
              </a:defRPr>
            </a:lvl1pPr>
          </a:lstStyle>
          <a:p>
            <a:fld id="{4D6C1D33-C715-4584-B083-7FBAEA1975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13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Gill Sans Regular" panose="020B0502020104020203" pitchFamily="34" charset="-79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Gill Sans Regular" panose="020B0502020104020203" pitchFamily="34" charset="-79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Gill Sans Regular" panose="020B0502020104020203" pitchFamily="34" charset="-79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Gill Sans Regular" panose="020B0502020104020203" pitchFamily="34" charset="-79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Gill Sans Regular" panose="020B0502020104020203" pitchFamily="34" charset="-79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3697" y="1122363"/>
            <a:ext cx="11108725" cy="2387600"/>
          </a:xfrm>
        </p:spPr>
        <p:txBody>
          <a:bodyPr anchor="b"/>
          <a:lstStyle>
            <a:lvl1pPr algn="ctr">
              <a:defRPr sz="4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3697" y="3602038"/>
            <a:ext cx="111087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7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PAC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43697" y="2289175"/>
            <a:ext cx="11096367" cy="3082925"/>
          </a:xfrm>
        </p:spPr>
        <p:txBody>
          <a:bodyPr lIns="0" tIns="0" rIns="0" bIns="0" anchor="t" anchorCtr="0">
            <a:noAutofit/>
          </a:bodyPr>
          <a:lstStyle>
            <a:lvl1pPr>
              <a:lnSpc>
                <a:spcPts val="4800"/>
              </a:lnSpc>
              <a:defRPr sz="4800" b="0" cap="none" baseline="0">
                <a:solidFill>
                  <a:schemeClr val="bg1"/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/>
              <a:t>Spacer Slide For A New Section Of 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53408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34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7" y="1709738"/>
            <a:ext cx="1109636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697" y="4589463"/>
            <a:ext cx="11096368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532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697" y="1825625"/>
            <a:ext cx="547610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6786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13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7" y="365125"/>
            <a:ext cx="1109636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698" y="1681163"/>
            <a:ext cx="545387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698" y="2505075"/>
            <a:ext cx="545387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199" y="1681163"/>
            <a:ext cx="54678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6786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572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5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01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8" y="457200"/>
            <a:ext cx="4228328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44452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3698" y="2057400"/>
            <a:ext cx="422832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8" y="457200"/>
            <a:ext cx="4228328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457201"/>
            <a:ext cx="6456877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3698" y="2057400"/>
            <a:ext cx="422832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0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697" y="365126"/>
            <a:ext cx="11096368" cy="957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697" y="1426703"/>
            <a:ext cx="11096368" cy="4750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41ED71-2F2F-6A49-904A-87FDD473661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782"/>
            <a:ext cx="12192000" cy="5969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369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bg1"/>
                </a:solidFill>
                <a:latin typeface="Gill Sans Regular" panose="020B0502020104020203" pitchFamily="34" charset="-79"/>
              </a:defRPr>
            </a:lvl1pPr>
          </a:lstStyle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1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55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i="0" kern="1200">
          <a:solidFill>
            <a:schemeClr val="accent2"/>
          </a:solidFill>
          <a:latin typeface="Gill Sans Regular" panose="020B0502020104020203" pitchFamily="34" charset="-79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Gill Sans Regular" panose="020B0502020104020203" pitchFamily="34" charset="-79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7B3"/>
        </a:buClr>
        <a:buFont typeface="Wingdings" pitchFamily="2" charset="2"/>
        <a:buChar char="§"/>
        <a:defRPr sz="2400" b="0" i="0" kern="1200">
          <a:solidFill>
            <a:schemeClr val="tx1"/>
          </a:solidFill>
          <a:latin typeface="Gill Sans Regular" panose="020B0502020104020203" pitchFamily="34" charset="-79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3C9988"/>
        </a:buClr>
        <a:buSzPct val="76000"/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Gill Sans Regular" panose="020B0502020104020203" pitchFamily="34" charset="-79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‣"/>
        <a:defRPr sz="1800" b="0" i="0" kern="1200">
          <a:solidFill>
            <a:schemeClr val="tx1"/>
          </a:solidFill>
          <a:latin typeface="Gill Sans Regular" panose="020B0502020104020203" pitchFamily="34" charset="-79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SzPct val="74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ll Sans Regular" panose="020B0502020104020203" pitchFamily="34" charset="-79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D70C4-C67E-1B69-9119-AD09E65F39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EPA Post IRA Forecast for CAFE Inputs</a:t>
            </a:r>
            <a:br>
              <a:rPr lang="en-US" dirty="0"/>
            </a:br>
            <a:r>
              <a:rPr lang="en-US" dirty="0"/>
              <a:t>to Photochemical 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8C7FCB-716D-FC1C-B609-2B0EE850AC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Andrew Eilbert</a:t>
            </a:r>
            <a:br>
              <a:rPr lang="en-US" dirty="0"/>
            </a:br>
            <a:r>
              <a:rPr lang="en-US" dirty="0"/>
              <a:t>August 2022</a:t>
            </a:r>
          </a:p>
        </p:txBody>
      </p:sp>
    </p:spTree>
    <p:extLst>
      <p:ext uri="{BB962C8B-B14F-4D97-AF65-F5344CB8AC3E}">
        <p14:creationId xmlns:p14="http://schemas.microsoft.com/office/powerpoint/2010/main" val="2429699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2CA65-C12C-BA60-AE9A-01101056D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Greenhouse Gas Emission Factors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49D1F0-3873-AB7F-93EF-C1602E1CC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933A56-1A67-8BE4-9AFC-C806661E0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20" y="1787992"/>
            <a:ext cx="3926206" cy="26232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D32C9C-0F0B-90E6-5EA4-F4D0AC74C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413" y="1785110"/>
            <a:ext cx="3738360" cy="26261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0F21D4-EDA4-19C7-2E83-55E4F40D1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3960" y="1785110"/>
            <a:ext cx="3810862" cy="262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FC912-5B20-A682-B7F8-E9795E5F9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CAFE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A98F7-B326-41C1-2578-5DB8E750C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697" y="1426703"/>
            <a:ext cx="11262224" cy="4750260"/>
          </a:xfrm>
        </p:spPr>
        <p:txBody>
          <a:bodyPr>
            <a:normAutofit/>
          </a:bodyPr>
          <a:lstStyle/>
          <a:p>
            <a:r>
              <a:rPr lang="en-US" dirty="0"/>
              <a:t>Two CAFE runs with the post-IRA parameters:</a:t>
            </a:r>
          </a:p>
          <a:p>
            <a:pPr lvl="1"/>
            <a:r>
              <a:rPr lang="en-US" dirty="0"/>
              <a:t>Light-Duty EIS</a:t>
            </a:r>
          </a:p>
          <a:p>
            <a:pPr lvl="2"/>
            <a:r>
              <a:rPr lang="en-US" dirty="0"/>
              <a:t>Different scenarios than NPRM runs</a:t>
            </a:r>
          </a:p>
          <a:p>
            <a:pPr lvl="1"/>
            <a:r>
              <a:rPr lang="en-US" dirty="0"/>
              <a:t>Heavy-Duty Pickups &amp; Vans</a:t>
            </a:r>
          </a:p>
          <a:p>
            <a:pPr lvl="2"/>
            <a:r>
              <a:rPr lang="en-US" dirty="0"/>
              <a:t>No specific inputs for EIS and custom scenarios, technologies, and market data</a:t>
            </a:r>
          </a:p>
          <a:p>
            <a:r>
              <a:rPr lang="en-US" dirty="0"/>
              <a:t>Primary impact of generation mix is on electricity for LD &amp; HDPUV fleets but will also have a slight upstream impact on petroleum fuels</a:t>
            </a:r>
          </a:p>
          <a:p>
            <a:pPr lvl="1"/>
            <a:r>
              <a:rPr lang="en-US" dirty="0"/>
              <a:t>That is, for electricity used in the extraction and refining of crude oil</a:t>
            </a:r>
          </a:p>
          <a:p>
            <a:r>
              <a:rPr lang="en-US" dirty="0"/>
              <a:t>The CAFE LD &amp; HDPUV inventories generated will become inputs for photochemical analysis 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8684-327F-2C47-B430-D0386C2E7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391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30C1-FE33-9CFD-20BB-81A17C617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77" y="93261"/>
            <a:ext cx="11096368" cy="957048"/>
          </a:xfrm>
        </p:spPr>
        <p:txBody>
          <a:bodyPr/>
          <a:lstStyle/>
          <a:p>
            <a:r>
              <a:rPr lang="en-US" dirty="0"/>
              <a:t>CAFE Inventories: LD EIS Electricity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ED2363-B7A8-2774-83A5-8B815827F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9FFB08-D14B-0442-2CFC-03423D4AA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186" y="673806"/>
            <a:ext cx="6872350" cy="551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80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30C1-FE33-9CFD-20BB-81A17C617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77" y="93261"/>
            <a:ext cx="11096368" cy="957048"/>
          </a:xfrm>
        </p:spPr>
        <p:txBody>
          <a:bodyPr/>
          <a:lstStyle/>
          <a:p>
            <a:r>
              <a:rPr lang="en-US" dirty="0"/>
              <a:t>CAFE Inventories: LD EIS Total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ED2363-B7A8-2774-83A5-8B815827F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D9665-4CFF-8F1F-A41A-6D53E7BAE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534" y="702880"/>
            <a:ext cx="6756931" cy="545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43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30C1-FE33-9CFD-20BB-81A17C617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77" y="93261"/>
            <a:ext cx="11096368" cy="957048"/>
          </a:xfrm>
        </p:spPr>
        <p:txBody>
          <a:bodyPr/>
          <a:lstStyle/>
          <a:p>
            <a:r>
              <a:rPr lang="en-US" dirty="0"/>
              <a:t>CAFE Inventories: HDPUV Electricity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ED2363-B7A8-2774-83A5-8B815827F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E09581-B44D-F8BB-799C-22534FB99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879" y="734456"/>
            <a:ext cx="6692242" cy="538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87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30C1-FE33-9CFD-20BB-81A17C617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77" y="93261"/>
            <a:ext cx="11096368" cy="957048"/>
          </a:xfrm>
        </p:spPr>
        <p:txBody>
          <a:bodyPr/>
          <a:lstStyle/>
          <a:p>
            <a:r>
              <a:rPr lang="en-US" dirty="0"/>
              <a:t>CAFE Inventories: HDPUV Total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ED2363-B7A8-2774-83A5-8B815827F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CCDB6B-F02B-1827-89BF-24D25552D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875" y="682520"/>
            <a:ext cx="6922250" cy="549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33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A5D96-AAD8-22FC-AD25-F4766DB3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41475-43FC-A9E1-97A1-D3383D537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696" y="1426703"/>
            <a:ext cx="11546704" cy="475026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Gill Sans Regular"/>
              </a:rPr>
              <a:t>Using the same IPM post-IRA results promotes more consistency between photochemical analyses by NHTSA and EPA </a:t>
            </a:r>
            <a:endParaRPr lang="en-US" dirty="0"/>
          </a:p>
          <a:p>
            <a:r>
              <a:rPr lang="en-US" dirty="0">
                <a:cs typeface="Gill Sans Regular"/>
              </a:rPr>
              <a:t>As expected, EPA’s post-IRA electricity forecast is more ambitious than the DEIS, it shows emission factors largely consistent with the NPRM Clean Grid-High forecast (NREL 95% Electrification by 2050)</a:t>
            </a:r>
            <a:endParaRPr lang="en-US" dirty="0"/>
          </a:p>
          <a:p>
            <a:r>
              <a:rPr lang="en-US" dirty="0">
                <a:cs typeface="Gill Sans Regular"/>
              </a:rPr>
              <a:t>The post-IRA scenario also consists of more wind and less solar than the reference case, although this should not affect emissions much</a:t>
            </a:r>
          </a:p>
          <a:p>
            <a:r>
              <a:rPr lang="en-US" dirty="0"/>
              <a:t>After a close inspection, the post-IRA and Clean Grid-High grid mixes, emission factors, and inventories appear to be quite similar</a:t>
            </a:r>
          </a:p>
          <a:p>
            <a:pPr lvl="1"/>
            <a:r>
              <a:rPr lang="en-US" dirty="0"/>
              <a:t>These scenarios demonstrate a peaking of LD &amp; HDPUV electricity emissions and then modest reductions over time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37789C-332F-F819-5489-560381E1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455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4238D-A4E8-7CB1-DAC0-6A754FB0C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4E604-1C44-B7DE-3C98-BD6321CDA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696" y="1426703"/>
            <a:ext cx="11467329" cy="4750260"/>
          </a:xfrm>
        </p:spPr>
        <p:txBody>
          <a:bodyPr>
            <a:normAutofit fontScale="92500"/>
          </a:bodyPr>
          <a:lstStyle/>
          <a:p>
            <a:r>
              <a:rPr lang="en-US" dirty="0"/>
              <a:t>During interagency review, NHTSA received many comments about incorporating recent policy provisions from the Bipartisan Infrastructure Law (BIL) and the Inflation Reduction Act (IRA) into its MY 2027+ CAFE rule</a:t>
            </a:r>
          </a:p>
          <a:p>
            <a:r>
              <a:rPr lang="en-US" dirty="0"/>
              <a:t>Historically the photochemical modeling has relied on Draft EIS results to estimate emission inventories for the light-duty fleet, but the DEIS inventories do not include these recent policies</a:t>
            </a:r>
          </a:p>
          <a:p>
            <a:r>
              <a:rPr lang="en-US" dirty="0"/>
              <a:t>Therefore, NHTSA is proposing to develop separate CAFE model results based on an electricity forecast that explicitly accounts for IRA policy provisions, EPA’s post-IRA 2022 reference case</a:t>
            </a:r>
          </a:p>
          <a:p>
            <a:pPr lvl="1"/>
            <a:r>
              <a:rPr lang="en-US" dirty="0"/>
              <a:t>This post-IRA forecast is also being used to estimate emissions from other non-transportation sectors for NHTSA’s photochemical analysis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BC72E-8277-0E61-0AE6-4A0CC3F49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419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6ADE2-7A9A-50C2-341D-4234A9C3E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Chain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8E06432-A02F-561F-5682-4FD343EF43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2216193"/>
              </p:ext>
            </p:extLst>
          </p:nvPr>
        </p:nvGraphicFramePr>
        <p:xfrm>
          <a:off x="543697" y="1054100"/>
          <a:ext cx="11096625" cy="474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2AEA64-11A2-09E7-DB79-C309E874C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70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2A00-DCDD-DB2D-456D-E67B2CD1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Generation Mix for Conventional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48D4E-DD3E-038D-D81A-567005FEB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971E2E4-985C-47C9-B50B-6DC05E922B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764138"/>
              </p:ext>
            </p:extLst>
          </p:nvPr>
        </p:nvGraphicFramePr>
        <p:xfrm>
          <a:off x="827727" y="1461646"/>
          <a:ext cx="5049248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7EEF29D-2AB6-9D20-AC71-BE675F372723}"/>
              </a:ext>
            </a:extLst>
          </p:cNvPr>
          <p:cNvSpPr txBox="1"/>
          <p:nvPr/>
        </p:nvSpPr>
        <p:spPr>
          <a:xfrm>
            <a:off x="6315026" y="5396354"/>
            <a:ext cx="8105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*Note the different start years between scenarios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603BFE0-41F7-41D0-97F1-41BEA85571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4922308"/>
              </p:ext>
            </p:extLst>
          </p:nvPr>
        </p:nvGraphicFramePr>
        <p:xfrm>
          <a:off x="6315025" y="1461646"/>
          <a:ext cx="5049248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4073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2A00-DCDD-DB2D-456D-E67B2CD1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Generation Mix for Conventional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48D4E-DD3E-038D-D81A-567005FEB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0AD1342-FE3D-4FD0-B5CD-E1027D909D71}"/>
              </a:ext>
            </a:extLst>
          </p:cNvPr>
          <p:cNvGraphicFramePr>
            <a:graphicFrameLocks/>
          </p:cNvGraphicFramePr>
          <p:nvPr/>
        </p:nvGraphicFramePr>
        <p:xfrm>
          <a:off x="6315026" y="1461646"/>
          <a:ext cx="5180158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7EEF29D-2AB6-9D20-AC71-BE675F372723}"/>
              </a:ext>
            </a:extLst>
          </p:cNvPr>
          <p:cNvSpPr txBox="1"/>
          <p:nvPr/>
        </p:nvSpPr>
        <p:spPr>
          <a:xfrm>
            <a:off x="6315026" y="5396354"/>
            <a:ext cx="8105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*Note the different start years between scenarios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8802272-4282-4FED-BD40-601EF41DF8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5880919"/>
              </p:ext>
            </p:extLst>
          </p:nvPr>
        </p:nvGraphicFramePr>
        <p:xfrm>
          <a:off x="827728" y="1461646"/>
          <a:ext cx="5049247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098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2A00-DCDD-DB2D-456D-E67B2CD1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Generation Mix for Other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48D4E-DD3E-038D-D81A-567005FEB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FDA3E27-E513-8A12-5CED-CEE673C66F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090613"/>
              </p:ext>
            </p:extLst>
          </p:nvPr>
        </p:nvGraphicFramePr>
        <p:xfrm>
          <a:off x="805936" y="1484736"/>
          <a:ext cx="5049247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65D6230-8196-5E44-CF5C-402FD534E070}"/>
              </a:ext>
            </a:extLst>
          </p:cNvPr>
          <p:cNvSpPr txBox="1"/>
          <p:nvPr/>
        </p:nvSpPr>
        <p:spPr>
          <a:xfrm>
            <a:off x="6315026" y="5396354"/>
            <a:ext cx="8105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*Note the different start years between scenarios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452A8A-DCD1-40A2-89A2-19B4A52F6C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2879328"/>
              </p:ext>
            </p:extLst>
          </p:nvPr>
        </p:nvGraphicFramePr>
        <p:xfrm>
          <a:off x="6315026" y="1484736"/>
          <a:ext cx="5071038" cy="3911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97464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2A00-DCDD-DB2D-456D-E67B2CD1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Generation Mix for Other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48D4E-DD3E-038D-D81A-567005FEB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7D6BAC5-F215-4E53-BB11-A0BDF5950C3B}"/>
              </a:ext>
            </a:extLst>
          </p:cNvPr>
          <p:cNvGraphicFramePr>
            <a:graphicFrameLocks/>
          </p:cNvGraphicFramePr>
          <p:nvPr/>
        </p:nvGraphicFramePr>
        <p:xfrm>
          <a:off x="6336818" y="1484736"/>
          <a:ext cx="5049247" cy="390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65D6230-8196-5E44-CF5C-402FD534E070}"/>
              </a:ext>
            </a:extLst>
          </p:cNvPr>
          <p:cNvSpPr txBox="1"/>
          <p:nvPr/>
        </p:nvSpPr>
        <p:spPr>
          <a:xfrm>
            <a:off x="6315026" y="5396354"/>
            <a:ext cx="8105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*Note the different start years between scenarios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5820F13-8FA8-412F-B386-45859AF8AF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4131634"/>
              </p:ext>
            </p:extLst>
          </p:nvPr>
        </p:nvGraphicFramePr>
        <p:xfrm>
          <a:off x="805936" y="1484736"/>
          <a:ext cx="5071040" cy="3911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98953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6B27-2770-20FB-4CC7-D4378A067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Comparisons of Electricity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F9915-59FA-9BF7-B97A-A2E0593DF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Testing included four scenarios/forecasts: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DEIS Reference – using Argonne’s GREET 2022 Model, which is based on a national default electricity forecast from the Annual Energy Outlook (AEO) 2022 reference case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EPA Post IRA 2022 –  adopts a post-IRA electricity forecast from EPA’s Integrated Planning Model (IPM) and then inserts it into GREET 2022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NPRM Clean Grid (High) – sensitivity case built around electricity forecast from NREL’s Electricity Futures 2021 standard scenario for 95% electrification by 2050 also integrated into GREET 2022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AEO 2023 Reference – applies the AEO 2023 reference case forecast manually to GREET 2022 (results from GREET 2023 should be similar)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5DC5B6-BAE8-5C57-A2E9-3EABBF3A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0DA4-FA10-48ED-9ACF-0ECC4D46040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247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CF17-322C-E20A-8D5F-F08EA5222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697" y="202566"/>
            <a:ext cx="11096368" cy="957048"/>
          </a:xfrm>
        </p:spPr>
        <p:txBody>
          <a:bodyPr/>
          <a:lstStyle/>
          <a:p>
            <a:r>
              <a:rPr lang="en-US" dirty="0"/>
              <a:t>Criteria Pollutant Emission Factors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292982-72EC-4C7F-FEF6-4740DF572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11" y="841116"/>
            <a:ext cx="3726193" cy="26230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4960F9-108C-1A97-2944-46FFC18BA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784" y="838319"/>
            <a:ext cx="3726193" cy="26258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205A23-0517-E430-948D-11C0BAB9B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5065" y="806544"/>
            <a:ext cx="3788736" cy="26893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37EA27-0E75-9480-D1A8-B5B60659B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6485" y="3495896"/>
            <a:ext cx="3684597" cy="26077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5F518F7-DF1E-3402-4B88-383D8FFEC9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5359" y="3495896"/>
            <a:ext cx="3590025" cy="261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38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0d1a40">
      <a:dk1>
        <a:srgbClr val="000000"/>
      </a:dk1>
      <a:lt1>
        <a:srgbClr val="FFFFFF"/>
      </a:lt1>
      <a:dk2>
        <a:srgbClr val="081A42"/>
      </a:dk2>
      <a:lt2>
        <a:srgbClr val="E7E6E6"/>
      </a:lt2>
      <a:accent1>
        <a:srgbClr val="00A9A3"/>
      </a:accent1>
      <a:accent2>
        <a:srgbClr val="0071D1"/>
      </a:accent2>
      <a:accent3>
        <a:srgbClr val="86CA9F"/>
      </a:accent3>
      <a:accent4>
        <a:srgbClr val="0D1A40"/>
      </a:accent4>
      <a:accent5>
        <a:srgbClr val="BCDA87"/>
      </a:accent5>
      <a:accent6>
        <a:srgbClr val="F36E23"/>
      </a:accent6>
      <a:hlink>
        <a:srgbClr val="001C47"/>
      </a:hlink>
      <a:folHlink>
        <a:srgbClr val="87CBA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CAD4F9F76050439B95F344340BA0EE" ma:contentTypeVersion="4" ma:contentTypeDescription="Create a new document." ma:contentTypeScope="" ma:versionID="430c3769bbc3a6bf3bad9bb7cca96920">
  <xsd:schema xmlns:xsd="http://www.w3.org/2001/XMLSchema" xmlns:xs="http://www.w3.org/2001/XMLSchema" xmlns:p="http://schemas.microsoft.com/office/2006/metadata/properties" xmlns:ns2="e5903406-ba14-4a6a-8a9b-de75d9ce0dc6" targetNamespace="http://schemas.microsoft.com/office/2006/metadata/properties" ma:root="true" ma:fieldsID="4d843505a7eba8cb73d33fee8f21f4f7" ns2:_="">
    <xsd:import namespace="e5903406-ba14-4a6a-8a9b-de75d9ce0d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903406-ba14-4a6a-8a9b-de75d9ce0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338AEB-1CDB-4718-830C-C74F9D07703E}">
  <ds:schemaRefs>
    <ds:schemaRef ds:uri="http://purl.org/dc/terms/"/>
    <ds:schemaRef ds:uri="http://schemas.openxmlformats.org/package/2006/metadata/core-properties"/>
    <ds:schemaRef ds:uri="23f5521c-4559-40cc-82f9-04a246ea4df4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6CF4B3A-12CE-4762-A0DA-F4850FEBC1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C86775-DDDD-4E90-824A-6488972D595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31879</TotalTime>
  <Words>618</Words>
  <Application>Microsoft Office PowerPoint</Application>
  <PresentationFormat>Widescreen</PresentationFormat>
  <Paragraphs>75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Courier New</vt:lpstr>
      <vt:lpstr>Gill Sans MT</vt:lpstr>
      <vt:lpstr>Gill Sans Regular</vt:lpstr>
      <vt:lpstr>System Font Regular</vt:lpstr>
      <vt:lpstr>Wingdings</vt:lpstr>
      <vt:lpstr>Office Theme</vt:lpstr>
      <vt:lpstr>EPA Post IRA Forecast for CAFE Inputs to Photochemical Analysis</vt:lpstr>
      <vt:lpstr>Background</vt:lpstr>
      <vt:lpstr>Modeling Chain</vt:lpstr>
      <vt:lpstr>Generation Mix for Conventional Sources</vt:lpstr>
      <vt:lpstr>Generation Mix for Conventional Sources</vt:lpstr>
      <vt:lpstr>Generation Mix for Other Sources</vt:lpstr>
      <vt:lpstr>Generation Mix for Other Sources</vt:lpstr>
      <vt:lpstr>Comparisons of Electricity Parameters</vt:lpstr>
      <vt:lpstr>Criteria Pollutant Emission Factors</vt:lpstr>
      <vt:lpstr>Greenhouse Gas Emission Factors</vt:lpstr>
      <vt:lpstr>CAFE Modeling</vt:lpstr>
      <vt:lpstr>CAFE Inventories: LD EIS Electricity</vt:lpstr>
      <vt:lpstr>CAFE Inventories: LD EIS Total</vt:lpstr>
      <vt:lpstr>CAFE Inventories: HDPUV Electricity</vt:lpstr>
      <vt:lpstr>CAFE Inventories: HDPUV Total</vt:lpstr>
      <vt:lpstr>Final Thoughts</vt:lpstr>
    </vt:vector>
  </TitlesOfParts>
  <Company>USDOT-Volpe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 DOT Volpe Center Overview 2021</dc:title>
  <dc:creator>Bell, Ellen (Volpe)</dc:creator>
  <cp:lastModifiedBy>Nagabhushana, Vinay (NHTSA)</cp:lastModifiedBy>
  <cp:revision>478</cp:revision>
  <dcterms:created xsi:type="dcterms:W3CDTF">2018-04-02T18:01:51Z</dcterms:created>
  <dcterms:modified xsi:type="dcterms:W3CDTF">2023-08-30T20:40:40Z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82abda82-c872-4e06-a4e5-21a8e68b07fa</vt:lpwstr>
  </property>
  <property fmtid="{D5CDD505-2E9C-101B-9397-08002B2CF9AE}" pid="3" name="ContentTypeId">
    <vt:lpwstr>0x0101005BCAD4F9F76050439B95F344340BA0EE</vt:lpwstr>
  </property>
</Properties>
</file>